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9" r:id="rId2"/>
    <p:sldMasterId id="2147483785" r:id="rId3"/>
  </p:sldMasterIdLst>
  <p:notesMasterIdLst>
    <p:notesMasterId r:id="rId14"/>
  </p:notesMasterIdLst>
  <p:sldIdLst>
    <p:sldId id="256" r:id="rId4"/>
    <p:sldId id="257" r:id="rId5"/>
    <p:sldId id="258" r:id="rId6"/>
    <p:sldId id="259" r:id="rId7"/>
    <p:sldId id="260" r:id="rId8"/>
    <p:sldId id="261" r:id="rId9"/>
    <p:sldId id="265" r:id="rId10"/>
    <p:sldId id="266" r:id="rId11"/>
    <p:sldId id="263" r:id="rId12"/>
    <p:sldId id="267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9" d="100"/>
          <a:sy n="29" d="100"/>
        </p:scale>
        <p:origin x="1143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9.wmf"/><Relationship Id="rId7" Type="http://schemas.openxmlformats.org/officeDocument/2006/relationships/image" Target="../media/image22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1.wmf"/><Relationship Id="rId5" Type="http://schemas.openxmlformats.org/officeDocument/2006/relationships/image" Target="../media/image12.wmf"/><Relationship Id="rId4" Type="http://schemas.openxmlformats.org/officeDocument/2006/relationships/image" Target="../media/image20.wmf"/><Relationship Id="rId9" Type="http://schemas.openxmlformats.org/officeDocument/2006/relationships/image" Target="../media/image2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image" Target="../media/image53.wmf"/><Relationship Id="rId18" Type="http://schemas.openxmlformats.org/officeDocument/2006/relationships/image" Target="../media/image58.wmf"/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12" Type="http://schemas.openxmlformats.org/officeDocument/2006/relationships/image" Target="../media/image52.wmf"/><Relationship Id="rId17" Type="http://schemas.openxmlformats.org/officeDocument/2006/relationships/image" Target="../media/image57.wmf"/><Relationship Id="rId2" Type="http://schemas.openxmlformats.org/officeDocument/2006/relationships/image" Target="../media/image42.wmf"/><Relationship Id="rId16" Type="http://schemas.openxmlformats.org/officeDocument/2006/relationships/image" Target="../media/image56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11" Type="http://schemas.openxmlformats.org/officeDocument/2006/relationships/image" Target="../media/image51.wmf"/><Relationship Id="rId5" Type="http://schemas.openxmlformats.org/officeDocument/2006/relationships/image" Target="../media/image45.wmf"/><Relationship Id="rId15" Type="http://schemas.openxmlformats.org/officeDocument/2006/relationships/image" Target="../media/image55.wmf"/><Relationship Id="rId10" Type="http://schemas.openxmlformats.org/officeDocument/2006/relationships/image" Target="../media/image50.wmf"/><Relationship Id="rId4" Type="http://schemas.openxmlformats.org/officeDocument/2006/relationships/image" Target="../media/image44.wmf"/><Relationship Id="rId9" Type="http://schemas.openxmlformats.org/officeDocument/2006/relationships/image" Target="../media/image49.wmf"/><Relationship Id="rId14" Type="http://schemas.openxmlformats.org/officeDocument/2006/relationships/image" Target="../media/image54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image" Target="../media/image61.wmf"/><Relationship Id="rId7" Type="http://schemas.openxmlformats.org/officeDocument/2006/relationships/image" Target="../media/image65.wmf"/><Relationship Id="rId12" Type="http://schemas.openxmlformats.org/officeDocument/2006/relationships/image" Target="../media/image70.wmf"/><Relationship Id="rId2" Type="http://schemas.openxmlformats.org/officeDocument/2006/relationships/image" Target="../media/image60.wmf"/><Relationship Id="rId1" Type="http://schemas.openxmlformats.org/officeDocument/2006/relationships/image" Target="../media/image59.wmf"/><Relationship Id="rId6" Type="http://schemas.openxmlformats.org/officeDocument/2006/relationships/image" Target="../media/image64.wmf"/><Relationship Id="rId11" Type="http://schemas.openxmlformats.org/officeDocument/2006/relationships/image" Target="../media/image69.wmf"/><Relationship Id="rId5" Type="http://schemas.openxmlformats.org/officeDocument/2006/relationships/image" Target="../media/image63.wmf"/><Relationship Id="rId10" Type="http://schemas.openxmlformats.org/officeDocument/2006/relationships/image" Target="../media/image68.wmf"/><Relationship Id="rId4" Type="http://schemas.openxmlformats.org/officeDocument/2006/relationships/image" Target="../media/image62.wmf"/><Relationship Id="rId9" Type="http://schemas.openxmlformats.org/officeDocument/2006/relationships/image" Target="../media/image6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77.wmf"/><Relationship Id="rId13" Type="http://schemas.openxmlformats.org/officeDocument/2006/relationships/image" Target="../media/image82.wmf"/><Relationship Id="rId3" Type="http://schemas.openxmlformats.org/officeDocument/2006/relationships/image" Target="../media/image72.wmf"/><Relationship Id="rId7" Type="http://schemas.openxmlformats.org/officeDocument/2006/relationships/image" Target="../media/image76.wmf"/><Relationship Id="rId12" Type="http://schemas.openxmlformats.org/officeDocument/2006/relationships/image" Target="../media/image81.wmf"/><Relationship Id="rId2" Type="http://schemas.openxmlformats.org/officeDocument/2006/relationships/image" Target="../media/image71.wmf"/><Relationship Id="rId1" Type="http://schemas.openxmlformats.org/officeDocument/2006/relationships/image" Target="../media/image3.wmf"/><Relationship Id="rId6" Type="http://schemas.openxmlformats.org/officeDocument/2006/relationships/image" Target="../media/image75.wmf"/><Relationship Id="rId11" Type="http://schemas.openxmlformats.org/officeDocument/2006/relationships/image" Target="../media/image80.wmf"/><Relationship Id="rId5" Type="http://schemas.openxmlformats.org/officeDocument/2006/relationships/image" Target="../media/image74.wmf"/><Relationship Id="rId10" Type="http://schemas.openxmlformats.org/officeDocument/2006/relationships/image" Target="../media/image79.wmf"/><Relationship Id="rId4" Type="http://schemas.openxmlformats.org/officeDocument/2006/relationships/image" Target="../media/image73.wmf"/><Relationship Id="rId9" Type="http://schemas.openxmlformats.org/officeDocument/2006/relationships/image" Target="../media/image7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3A537CDE-F5DB-43E1-A39B-A589410130DC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34" charset="0"/>
              </a:defRPr>
            </a:lvl1pPr>
          </a:lstStyle>
          <a:p>
            <a:pPr>
              <a:defRPr/>
            </a:pPr>
            <a:fld id="{90751FDA-FBB5-4DCA-A36D-6CE51AA2AA8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C0ED615-0B6B-4264-93B8-F0FB6C29B8DC}" type="slidenum">
              <a:rPr lang="en-CA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FDA6EC0-E1B8-46CC-8D06-DB93D6F29928}" type="slidenum">
              <a:rPr lang="en-CA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6A4FB4-8129-4041-81CC-E4B9D981EED7}" type="slidenum">
              <a:rPr lang="en-CA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D885402-2B29-4909-8502-1D93BD87F360}" type="slidenum">
              <a:rPr lang="en-CA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36D4AAF-A2FE-4339-8853-8B0B4655F3B9}" type="slidenum">
              <a:rPr lang="en-CA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9590D42-51BE-41AA-840B-BFA1E68924D8}" type="slidenum">
              <a:rPr lang="en-CA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2C25715-1828-443C-BC2E-5A5643CF70BB}" type="slidenum">
              <a:rPr lang="en-CA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C411AF-A128-48B5-B3DD-525526659475}" type="slidenum">
              <a:rPr lang="en-CA">
                <a:latin typeface="Arial" charset="0"/>
                <a:cs typeface="Arial" charset="0"/>
              </a:rPr>
              <a:pPr/>
              <a:t>7</a:t>
            </a:fld>
            <a:endParaRPr lang="en-CA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390DB8-DE34-4D60-B798-48FC22C80D9D}" type="slidenum">
              <a:rPr lang="en-CA">
                <a:latin typeface="Arial" charset="0"/>
                <a:cs typeface="Arial" charset="0"/>
              </a:rPr>
              <a:pPr/>
              <a:t>8</a:t>
            </a:fld>
            <a:endParaRPr lang="en-CA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CA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68E9192-CF47-4C73-BA8C-A2C77A19E2B8}" type="slidenum">
              <a:rPr lang="en-CA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E3DFDF-4DEF-4C89-B4AC-83D699F6580B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7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D4DF7D4-237F-4BA4-AA8C-6146413F0B6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6338C-C475-40C2-93FB-E07F9D645930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77F29A-112E-4F34-8F7A-D356402297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2161AB-B31B-4FC5-9DE5-A9121CC1950D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5E057-7218-4E8A-B08C-01C58CBB85E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796EBF-25C2-403D-9C49-7AFCAC17C414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B4290-FA41-4145-BA12-5F028821D87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BDE01-8239-46B5-8276-48933F11E666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4CB62B-E529-4132-B87F-A1241448DA6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A258F-3669-4839-88B3-D60AFCA000F9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5387E8-A3AB-467B-9A69-5AAF04A41A1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97915-6BD7-46C0-8451-2939A6D72519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23DA1-75B3-4D0B-AAF0-C57CB36152E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7F2BB-E65D-47FD-A50E-F2AFAB296DCF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C25BE-33BF-4E0E-B6F2-355347C56A4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5A7A03-761B-47DA-8DBC-31314AD4FA80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5120C-19A0-49E1-8E6F-452B81606B3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F0F5F-7909-44AF-B9B1-4F68427F0C5C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A5ABF-4FFE-4790-B40D-996BF869A77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B198A-39B7-4C43-8A1B-4CC812CA1C91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D1855-C539-4FEB-A07F-114EE87AAF7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B0969A-F7D1-4378-9CB0-21301BC8D656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0F043-C9E9-4CCC-A6B6-E6A9CF21132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9FEBA-C296-485F-ADE2-B9553DFB68B6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3A70B-FED8-4A51-9447-1FDD229ECA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02D37-E7C2-4739-91C5-49109EAA00DF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8AA5A-39FE-4EA5-B79C-2540B3FBA12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B2A43F-A276-4AE6-B103-02CFAD3CA8F3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B8092-F705-4C66-B0F7-21DE60BB860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A470B-7D47-4156-A034-02312A49EE4B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EC0AF-D8C7-41D6-A4F8-FB0078A800F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D1638E-9736-40A6-846E-341DA8E20D46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8183F9F-8D46-4CAB-9C25-216198A7169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554CC9-1C2F-4CBB-86DA-550616BB2A30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3950A-6219-482C-93D9-11FC50E2C17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80685-9B46-49DF-BEAB-41FB29CDD25A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C8AA1-5CB1-4952-85A2-AC39DB07CB7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C0EE6-376D-467B-B35B-C7B642B8001B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582C8-8646-405D-BFEA-6C6905F9333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2143B01-BE1B-428C-B7F4-ACB5055CBEF4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B039EA-2285-4588-8790-C13D34EC778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CA264-A2D9-4AC3-98DD-E58437E2B273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9854F-BF86-415D-BFF8-D0DE8C8BAA9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DE4F8E-0316-41CB-8089-4B99EB262547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D6558B-1933-4115-8BA4-B4ACBBB37DD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2622B91-8A69-41A3-9454-89202038B3ED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E018C82-4CDB-473D-B851-30DEB38459A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49835A-AAF5-4599-B2B8-3C8C74760463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A48DDAE-E537-4E8E-B8CF-5F642920F82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4A2135-8E49-4858-8A11-17AA0B8E3F1D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6089E-7A20-4893-B9E1-1E9E246B656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372E76-E323-4D55-B281-F5367F07FECE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0C441-B89E-4F36-95E4-7E9F990239A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0DEF2-F697-49AE-9B3D-DC2192D57FC8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690B66-7861-4A2C-9B69-2EA1CAA8048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04B4B4F-9B29-4C46-BF98-9F256C35821B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385745-D5CD-437F-ACF8-BE07C8A4416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BB6E9-D115-4C9D-B5A8-66BFCE6D4D8C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DD5D9-C2BA-410F-B71E-7A29E933F6F8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ectangle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3F8930-3BE0-408B-BAF7-550B37CCD5D0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DE78C8-7E92-44CD-8287-4EDAEBD29BA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D60541-B691-4CCA-9A74-23D17ED5C663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8788E3-6663-435E-88B3-8CA69A03772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2575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None/>
              <a:defRPr/>
            </a:pPr>
            <a:endParaRPr lang="en-US" sz="3200">
              <a:latin typeface="Gill Sans MT" pitchFamily="34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DDBA78-469D-4512-BA39-B031A933E997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1D262F-D8FB-4673-9A94-BF1AB8C84239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225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>
              <a:defRPr/>
            </a:pPr>
            <a:fld id="{C223FAAE-C2A7-42C4-967A-0584720835DB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B5A788"/>
                </a:solidFill>
                <a:latin typeface="Gill Sans MT" pitchFamily="34" charset="0"/>
              </a:defRPr>
            </a:lvl1pPr>
          </a:lstStyle>
          <a:p>
            <a:pPr>
              <a:defRPr/>
            </a:pPr>
            <a:fld id="{7299A5EE-3195-424A-BAB2-ED500DA91D3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5" name="Rectangle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09" r:id="rId2"/>
    <p:sldLayoutId id="2147483831" r:id="rId3"/>
    <p:sldLayoutId id="2147483810" r:id="rId4"/>
    <p:sldLayoutId id="2147483832" r:id="rId5"/>
    <p:sldLayoutId id="2147483811" r:id="rId6"/>
    <p:sldLayoutId id="2147483833" r:id="rId7"/>
    <p:sldLayoutId id="2147483834" r:id="rId8"/>
    <p:sldLayoutId id="2147483835" r:id="rId9"/>
    <p:sldLayoutId id="2147483812" r:id="rId10"/>
    <p:sldLayoutId id="214748381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4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3825672D-B0FE-4A86-B0B2-8D6003EFBAA9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8DEDA1CE-8660-460D-83A2-6076480DFF4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latin typeface="Arial" pitchFamily="34" charset="0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26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 smtClean="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AF08B29-D22D-49CD-8BAC-6E08D23E053E}" type="datetimeFigureOut">
              <a:rPr lang="en-US"/>
              <a:pPr>
                <a:defRPr/>
              </a:pPr>
              <a:t>4/20/2018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 smtClean="0">
                <a:solidFill>
                  <a:srgbClr val="FFFFFF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C3417B3-E3F9-42E2-9595-80DF8D06D61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25" r:id="rId4"/>
    <p:sldLayoutId id="2147483826" r:id="rId5"/>
    <p:sldLayoutId id="2147483839" r:id="rId6"/>
    <p:sldLayoutId id="2147483827" r:id="rId7"/>
    <p:sldLayoutId id="2147483840" r:id="rId8"/>
    <p:sldLayoutId id="2147483841" r:id="rId9"/>
    <p:sldLayoutId id="2147483828" r:id="rId10"/>
    <p:sldLayoutId id="214748382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13.bin"/><Relationship Id="rId3" Type="http://schemas.openxmlformats.org/officeDocument/2006/relationships/notesSlide" Target="../notesSlides/notesSlide3.xml"/><Relationship Id="rId21" Type="http://schemas.openxmlformats.org/officeDocument/2006/relationships/image" Target="../media/image16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0.bin"/><Relationship Id="rId1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2.bin"/><Relationship Id="rId20" Type="http://schemas.openxmlformats.org/officeDocument/2006/relationships/oleObject" Target="../embeddings/oleObject14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1.wmf"/><Relationship Id="rId5" Type="http://schemas.openxmlformats.org/officeDocument/2006/relationships/image" Target="../media/image8.wmf"/><Relationship Id="rId15" Type="http://schemas.openxmlformats.org/officeDocument/2006/relationships/image" Target="../media/image13.wmf"/><Relationship Id="rId10" Type="http://schemas.openxmlformats.org/officeDocument/2006/relationships/oleObject" Target="../embeddings/oleObject9.bin"/><Relationship Id="rId19" Type="http://schemas.openxmlformats.org/officeDocument/2006/relationships/image" Target="../media/image15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10.wmf"/><Relationship Id="rId14" Type="http://schemas.openxmlformats.org/officeDocument/2006/relationships/oleObject" Target="../embeddings/oleObject11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13" Type="http://schemas.openxmlformats.org/officeDocument/2006/relationships/image" Target="../media/image12.wmf"/><Relationship Id="rId18" Type="http://schemas.openxmlformats.org/officeDocument/2006/relationships/oleObject" Target="../embeddings/oleObject22.bin"/><Relationship Id="rId3" Type="http://schemas.openxmlformats.org/officeDocument/2006/relationships/notesSlide" Target="../notesSlides/notesSlide4.xml"/><Relationship Id="rId21" Type="http://schemas.openxmlformats.org/officeDocument/2006/relationships/image" Target="../media/image24.wmf"/><Relationship Id="rId7" Type="http://schemas.openxmlformats.org/officeDocument/2006/relationships/image" Target="../media/image18.wmf"/><Relationship Id="rId12" Type="http://schemas.openxmlformats.org/officeDocument/2006/relationships/oleObject" Target="../embeddings/oleObject19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21.bin"/><Relationship Id="rId20" Type="http://schemas.openxmlformats.org/officeDocument/2006/relationships/oleObject" Target="../embeddings/oleObject23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6.bin"/><Relationship Id="rId11" Type="http://schemas.openxmlformats.org/officeDocument/2006/relationships/image" Target="../media/image20.wmf"/><Relationship Id="rId5" Type="http://schemas.openxmlformats.org/officeDocument/2006/relationships/image" Target="../media/image17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18.bin"/><Relationship Id="rId19" Type="http://schemas.openxmlformats.org/officeDocument/2006/relationships/image" Target="../media/image23.wmf"/><Relationship Id="rId4" Type="http://schemas.openxmlformats.org/officeDocument/2006/relationships/oleObject" Target="../embeddings/oleObject15.bin"/><Relationship Id="rId9" Type="http://schemas.openxmlformats.org/officeDocument/2006/relationships/image" Target="../media/image19.wmf"/><Relationship Id="rId14" Type="http://schemas.openxmlformats.org/officeDocument/2006/relationships/oleObject" Target="../embeddings/oleObject20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28.wmf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2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3.wmf"/><Relationship Id="rId18" Type="http://schemas.openxmlformats.org/officeDocument/2006/relationships/oleObject" Target="../embeddings/oleObject35.bin"/><Relationship Id="rId26" Type="http://schemas.openxmlformats.org/officeDocument/2006/relationships/oleObject" Target="../embeddings/oleObject39.bin"/><Relationship Id="rId3" Type="http://schemas.openxmlformats.org/officeDocument/2006/relationships/notesSlide" Target="../notesSlides/notesSlide6.xml"/><Relationship Id="rId21" Type="http://schemas.openxmlformats.org/officeDocument/2006/relationships/image" Target="../media/image37.wmf"/><Relationship Id="rId7" Type="http://schemas.openxmlformats.org/officeDocument/2006/relationships/image" Target="../media/image30.wmf"/><Relationship Id="rId12" Type="http://schemas.openxmlformats.org/officeDocument/2006/relationships/oleObject" Target="../embeddings/oleObject32.bin"/><Relationship Id="rId17" Type="http://schemas.openxmlformats.org/officeDocument/2006/relationships/image" Target="../media/image35.wmf"/><Relationship Id="rId25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4.bin"/><Relationship Id="rId20" Type="http://schemas.openxmlformats.org/officeDocument/2006/relationships/oleObject" Target="../embeddings/oleObject36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2.wmf"/><Relationship Id="rId24" Type="http://schemas.openxmlformats.org/officeDocument/2006/relationships/oleObject" Target="../embeddings/oleObject38.bin"/><Relationship Id="rId5" Type="http://schemas.openxmlformats.org/officeDocument/2006/relationships/image" Target="../media/image29.wmf"/><Relationship Id="rId15" Type="http://schemas.openxmlformats.org/officeDocument/2006/relationships/image" Target="../media/image34.wmf"/><Relationship Id="rId23" Type="http://schemas.openxmlformats.org/officeDocument/2006/relationships/image" Target="../media/image38.wmf"/><Relationship Id="rId10" Type="http://schemas.openxmlformats.org/officeDocument/2006/relationships/oleObject" Target="../embeddings/oleObject31.bin"/><Relationship Id="rId19" Type="http://schemas.openxmlformats.org/officeDocument/2006/relationships/image" Target="../media/image36.wmf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1.wmf"/><Relationship Id="rId14" Type="http://schemas.openxmlformats.org/officeDocument/2006/relationships/oleObject" Target="../embeddings/oleObject33.bin"/><Relationship Id="rId22" Type="http://schemas.openxmlformats.org/officeDocument/2006/relationships/oleObject" Target="../embeddings/oleObject37.bin"/><Relationship Id="rId27" Type="http://schemas.openxmlformats.org/officeDocument/2006/relationships/image" Target="../media/image40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45.wmf"/><Relationship Id="rId18" Type="http://schemas.openxmlformats.org/officeDocument/2006/relationships/oleObject" Target="../embeddings/oleObject47.bin"/><Relationship Id="rId26" Type="http://schemas.openxmlformats.org/officeDocument/2006/relationships/oleObject" Target="../embeddings/oleObject51.bin"/><Relationship Id="rId39" Type="http://schemas.openxmlformats.org/officeDocument/2006/relationships/image" Target="../media/image58.wmf"/><Relationship Id="rId3" Type="http://schemas.openxmlformats.org/officeDocument/2006/relationships/notesSlide" Target="../notesSlides/notesSlide7.xml"/><Relationship Id="rId21" Type="http://schemas.openxmlformats.org/officeDocument/2006/relationships/image" Target="../media/image49.wmf"/><Relationship Id="rId34" Type="http://schemas.openxmlformats.org/officeDocument/2006/relationships/oleObject" Target="../embeddings/oleObject55.bin"/><Relationship Id="rId7" Type="http://schemas.openxmlformats.org/officeDocument/2006/relationships/image" Target="../media/image42.wmf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47.wmf"/><Relationship Id="rId25" Type="http://schemas.openxmlformats.org/officeDocument/2006/relationships/image" Target="../media/image51.wmf"/><Relationship Id="rId33" Type="http://schemas.openxmlformats.org/officeDocument/2006/relationships/image" Target="../media/image55.wmf"/><Relationship Id="rId38" Type="http://schemas.openxmlformats.org/officeDocument/2006/relationships/oleObject" Target="../embeddings/oleObject57.bin"/><Relationship Id="rId2" Type="http://schemas.openxmlformats.org/officeDocument/2006/relationships/slideLayout" Target="../slideLayouts/slideLayout24.xml"/><Relationship Id="rId16" Type="http://schemas.openxmlformats.org/officeDocument/2006/relationships/oleObject" Target="../embeddings/oleObject46.bin"/><Relationship Id="rId20" Type="http://schemas.openxmlformats.org/officeDocument/2006/relationships/oleObject" Target="../embeddings/oleObject48.bin"/><Relationship Id="rId29" Type="http://schemas.openxmlformats.org/officeDocument/2006/relationships/image" Target="../media/image53.wmf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44.wmf"/><Relationship Id="rId24" Type="http://schemas.openxmlformats.org/officeDocument/2006/relationships/oleObject" Target="../embeddings/oleObject50.bin"/><Relationship Id="rId32" Type="http://schemas.openxmlformats.org/officeDocument/2006/relationships/oleObject" Target="../embeddings/oleObject54.bin"/><Relationship Id="rId37" Type="http://schemas.openxmlformats.org/officeDocument/2006/relationships/image" Target="../media/image57.wmf"/><Relationship Id="rId40" Type="http://schemas.openxmlformats.org/officeDocument/2006/relationships/hyperlink" Target="http://www.bcmath.ca/" TargetMode="External"/><Relationship Id="rId5" Type="http://schemas.openxmlformats.org/officeDocument/2006/relationships/image" Target="../media/image41.wmf"/><Relationship Id="rId15" Type="http://schemas.openxmlformats.org/officeDocument/2006/relationships/image" Target="../media/image46.wmf"/><Relationship Id="rId23" Type="http://schemas.openxmlformats.org/officeDocument/2006/relationships/image" Target="../media/image50.wmf"/><Relationship Id="rId28" Type="http://schemas.openxmlformats.org/officeDocument/2006/relationships/oleObject" Target="../embeddings/oleObject52.bin"/><Relationship Id="rId36" Type="http://schemas.openxmlformats.org/officeDocument/2006/relationships/oleObject" Target="../embeddings/oleObject56.bin"/><Relationship Id="rId10" Type="http://schemas.openxmlformats.org/officeDocument/2006/relationships/oleObject" Target="../embeddings/oleObject43.bin"/><Relationship Id="rId19" Type="http://schemas.openxmlformats.org/officeDocument/2006/relationships/image" Target="../media/image48.wmf"/><Relationship Id="rId31" Type="http://schemas.openxmlformats.org/officeDocument/2006/relationships/image" Target="../media/image54.wmf"/><Relationship Id="rId4" Type="http://schemas.openxmlformats.org/officeDocument/2006/relationships/oleObject" Target="../embeddings/oleObject40.bin"/><Relationship Id="rId9" Type="http://schemas.openxmlformats.org/officeDocument/2006/relationships/image" Target="../media/image43.wmf"/><Relationship Id="rId14" Type="http://schemas.openxmlformats.org/officeDocument/2006/relationships/oleObject" Target="../embeddings/oleObject45.bin"/><Relationship Id="rId22" Type="http://schemas.openxmlformats.org/officeDocument/2006/relationships/oleObject" Target="../embeddings/oleObject49.bin"/><Relationship Id="rId27" Type="http://schemas.openxmlformats.org/officeDocument/2006/relationships/image" Target="../media/image52.wmf"/><Relationship Id="rId30" Type="http://schemas.openxmlformats.org/officeDocument/2006/relationships/oleObject" Target="../embeddings/oleObject53.bin"/><Relationship Id="rId35" Type="http://schemas.openxmlformats.org/officeDocument/2006/relationships/image" Target="../media/image56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0.bin"/><Relationship Id="rId13" Type="http://schemas.openxmlformats.org/officeDocument/2006/relationships/image" Target="../media/image63.wmf"/><Relationship Id="rId18" Type="http://schemas.openxmlformats.org/officeDocument/2006/relationships/oleObject" Target="../embeddings/oleObject65.bin"/><Relationship Id="rId26" Type="http://schemas.openxmlformats.org/officeDocument/2006/relationships/oleObject" Target="../embeddings/oleObject69.bin"/><Relationship Id="rId3" Type="http://schemas.openxmlformats.org/officeDocument/2006/relationships/notesSlide" Target="../notesSlides/notesSlide8.xml"/><Relationship Id="rId21" Type="http://schemas.openxmlformats.org/officeDocument/2006/relationships/image" Target="../media/image67.wmf"/><Relationship Id="rId7" Type="http://schemas.openxmlformats.org/officeDocument/2006/relationships/image" Target="../media/image60.wmf"/><Relationship Id="rId12" Type="http://schemas.openxmlformats.org/officeDocument/2006/relationships/oleObject" Target="../embeddings/oleObject62.bin"/><Relationship Id="rId17" Type="http://schemas.openxmlformats.org/officeDocument/2006/relationships/image" Target="../media/image65.wmf"/><Relationship Id="rId25" Type="http://schemas.openxmlformats.org/officeDocument/2006/relationships/image" Target="../media/image69.wmf"/><Relationship Id="rId2" Type="http://schemas.openxmlformats.org/officeDocument/2006/relationships/slideLayout" Target="../slideLayouts/slideLayout24.xml"/><Relationship Id="rId16" Type="http://schemas.openxmlformats.org/officeDocument/2006/relationships/oleObject" Target="../embeddings/oleObject64.bin"/><Relationship Id="rId20" Type="http://schemas.openxmlformats.org/officeDocument/2006/relationships/oleObject" Target="../embeddings/oleObject66.bin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59.bin"/><Relationship Id="rId11" Type="http://schemas.openxmlformats.org/officeDocument/2006/relationships/image" Target="../media/image62.wmf"/><Relationship Id="rId24" Type="http://schemas.openxmlformats.org/officeDocument/2006/relationships/oleObject" Target="../embeddings/oleObject68.bin"/><Relationship Id="rId5" Type="http://schemas.openxmlformats.org/officeDocument/2006/relationships/image" Target="../media/image59.wmf"/><Relationship Id="rId15" Type="http://schemas.openxmlformats.org/officeDocument/2006/relationships/image" Target="../media/image64.wmf"/><Relationship Id="rId23" Type="http://schemas.openxmlformats.org/officeDocument/2006/relationships/image" Target="../media/image68.wmf"/><Relationship Id="rId28" Type="http://schemas.openxmlformats.org/officeDocument/2006/relationships/hyperlink" Target="http://www.bcmath.ca/" TargetMode="External"/><Relationship Id="rId10" Type="http://schemas.openxmlformats.org/officeDocument/2006/relationships/oleObject" Target="../embeddings/oleObject61.bin"/><Relationship Id="rId19" Type="http://schemas.openxmlformats.org/officeDocument/2006/relationships/image" Target="../media/image66.wmf"/><Relationship Id="rId4" Type="http://schemas.openxmlformats.org/officeDocument/2006/relationships/oleObject" Target="../embeddings/oleObject58.bin"/><Relationship Id="rId9" Type="http://schemas.openxmlformats.org/officeDocument/2006/relationships/image" Target="../media/image61.wmf"/><Relationship Id="rId14" Type="http://schemas.openxmlformats.org/officeDocument/2006/relationships/oleObject" Target="../embeddings/oleObject63.bin"/><Relationship Id="rId22" Type="http://schemas.openxmlformats.org/officeDocument/2006/relationships/oleObject" Target="../embeddings/oleObject67.bin"/><Relationship Id="rId27" Type="http://schemas.openxmlformats.org/officeDocument/2006/relationships/image" Target="../media/image7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2.bin"/><Relationship Id="rId13" Type="http://schemas.openxmlformats.org/officeDocument/2006/relationships/image" Target="../media/image74.wmf"/><Relationship Id="rId18" Type="http://schemas.openxmlformats.org/officeDocument/2006/relationships/oleObject" Target="../embeddings/oleObject77.bin"/><Relationship Id="rId26" Type="http://schemas.openxmlformats.org/officeDocument/2006/relationships/oleObject" Target="../embeddings/oleObject81.bin"/><Relationship Id="rId3" Type="http://schemas.openxmlformats.org/officeDocument/2006/relationships/notesSlide" Target="../notesSlides/notesSlide9.xml"/><Relationship Id="rId21" Type="http://schemas.openxmlformats.org/officeDocument/2006/relationships/image" Target="../media/image78.wmf"/><Relationship Id="rId7" Type="http://schemas.openxmlformats.org/officeDocument/2006/relationships/image" Target="../media/image71.wmf"/><Relationship Id="rId12" Type="http://schemas.openxmlformats.org/officeDocument/2006/relationships/oleObject" Target="../embeddings/oleObject74.bin"/><Relationship Id="rId17" Type="http://schemas.openxmlformats.org/officeDocument/2006/relationships/image" Target="../media/image76.wmf"/><Relationship Id="rId25" Type="http://schemas.openxmlformats.org/officeDocument/2006/relationships/image" Target="../media/image80.wmf"/><Relationship Id="rId2" Type="http://schemas.openxmlformats.org/officeDocument/2006/relationships/slideLayout" Target="../slideLayouts/slideLayout13.xml"/><Relationship Id="rId16" Type="http://schemas.openxmlformats.org/officeDocument/2006/relationships/oleObject" Target="../embeddings/oleObject76.bin"/><Relationship Id="rId20" Type="http://schemas.openxmlformats.org/officeDocument/2006/relationships/oleObject" Target="../embeddings/oleObject78.bin"/><Relationship Id="rId29" Type="http://schemas.openxmlformats.org/officeDocument/2006/relationships/image" Target="../media/image82.wmf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71.bin"/><Relationship Id="rId11" Type="http://schemas.openxmlformats.org/officeDocument/2006/relationships/image" Target="../media/image73.wmf"/><Relationship Id="rId24" Type="http://schemas.openxmlformats.org/officeDocument/2006/relationships/oleObject" Target="../embeddings/oleObject80.bin"/><Relationship Id="rId5" Type="http://schemas.openxmlformats.org/officeDocument/2006/relationships/image" Target="../media/image3.wmf"/><Relationship Id="rId15" Type="http://schemas.openxmlformats.org/officeDocument/2006/relationships/image" Target="../media/image75.wmf"/><Relationship Id="rId23" Type="http://schemas.openxmlformats.org/officeDocument/2006/relationships/image" Target="../media/image79.wmf"/><Relationship Id="rId28" Type="http://schemas.openxmlformats.org/officeDocument/2006/relationships/oleObject" Target="../embeddings/oleObject82.bin"/><Relationship Id="rId10" Type="http://schemas.openxmlformats.org/officeDocument/2006/relationships/oleObject" Target="../embeddings/oleObject73.bin"/><Relationship Id="rId19" Type="http://schemas.openxmlformats.org/officeDocument/2006/relationships/image" Target="../media/image77.wmf"/><Relationship Id="rId4" Type="http://schemas.openxmlformats.org/officeDocument/2006/relationships/oleObject" Target="../embeddings/oleObject70.bin"/><Relationship Id="rId9" Type="http://schemas.openxmlformats.org/officeDocument/2006/relationships/image" Target="../media/image72.wmf"/><Relationship Id="rId14" Type="http://schemas.openxmlformats.org/officeDocument/2006/relationships/oleObject" Target="../embeddings/oleObject75.bin"/><Relationship Id="rId22" Type="http://schemas.openxmlformats.org/officeDocument/2006/relationships/oleObject" Target="../embeddings/oleObject79.bin"/><Relationship Id="rId27" Type="http://schemas.openxmlformats.org/officeDocument/2006/relationships/image" Target="../media/image8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ubtitle 2"/>
          <p:cNvSpPr>
            <a:spLocks noGrp="1"/>
          </p:cNvSpPr>
          <p:nvPr>
            <p:ph type="subTitle" idx="1"/>
          </p:nvPr>
        </p:nvSpPr>
        <p:spPr>
          <a:xfrm>
            <a:off x="1431925" y="1849438"/>
            <a:ext cx="7407275" cy="1752600"/>
          </a:xfrm>
        </p:spPr>
        <p:txBody>
          <a:bodyPr/>
          <a:lstStyle/>
          <a:p>
            <a:pPr marL="26988" eaLnBrk="1" hangingPunct="1"/>
            <a:endParaRPr lang="en-CA" sz="4400" dirty="0">
              <a:solidFill>
                <a:srgbClr val="320E04"/>
              </a:solidFill>
            </a:endParaRPr>
          </a:p>
          <a:p>
            <a:pPr marL="26988" eaLnBrk="1" hangingPunct="1"/>
            <a:r>
              <a:rPr lang="en-CA" sz="4400" dirty="0">
                <a:solidFill>
                  <a:srgbClr val="320E04"/>
                </a:solidFill>
              </a:rPr>
              <a:t>4.7    The Quadratic Formula</a:t>
            </a:r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47161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endParaRPr lang="en-CA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9538" y="116632"/>
            <a:ext cx="7342187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25760"/>
            <a:ext cx="749935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I) Quadratic Formula:</a:t>
            </a:r>
          </a:p>
        </p:txBody>
      </p:sp>
      <p:sp>
        <p:nvSpPr>
          <p:cNvPr id="103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/>
              <a:t>When Solving a quadratic function</a:t>
            </a:r>
            <a:br>
              <a:rPr lang="en-CA"/>
            </a:br>
            <a:r>
              <a:rPr lang="en-CA"/>
              <a:t>                     , we can use the Quadratic formula to solve for the “x” variable: 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785938" y="2000250"/>
          <a:ext cx="2428875" cy="49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Equation" r:id="rId4" imgW="1054080" imgH="215640" progId="Equation.DSMT4">
                  <p:embed/>
                </p:oleObj>
              </mc:Choice>
              <mc:Fallback>
                <p:oleObj name="Equation" r:id="rId4" imgW="1054080" imgH="215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2000250"/>
                        <a:ext cx="2428875" cy="496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3143250" y="3214688"/>
          <a:ext cx="3071813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6" imgW="1320480" imgH="482400" progId="Equation.DSMT4">
                  <p:embed/>
                </p:oleObj>
              </mc:Choice>
              <mc:Fallback>
                <p:oleObj name="Equation" r:id="rId6" imgW="1320480" imgH="482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0" y="3214688"/>
                        <a:ext cx="3071813" cy="1122362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1857375" y="4572000"/>
          <a:ext cx="32146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Equation" r:id="rId8" imgW="1333440" imgH="215640" progId="Equation.DSMT4">
                  <p:embed/>
                </p:oleObj>
              </mc:Choice>
              <mc:Fallback>
                <p:oleObj name="Equation" r:id="rId8" imgW="1333440" imgH="215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75" y="4572000"/>
                        <a:ext cx="32146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928813" y="5213350"/>
          <a:ext cx="91916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Equation" r:id="rId10" imgW="380880" imgH="177480" progId="Equation.DSMT4">
                  <p:embed/>
                </p:oleObj>
              </mc:Choice>
              <mc:Fallback>
                <p:oleObj name="Equation" r:id="rId10" imgW="380880" imgH="17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8813" y="5213350"/>
                        <a:ext cx="919162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00375" y="5214938"/>
            <a:ext cx="30003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500">
                <a:latin typeface="Gill Sans MT" pitchFamily="34" charset="0"/>
              </a:rPr>
              <a:t>Can’t Divide by zero!</a:t>
            </a:r>
          </a:p>
        </p:txBody>
      </p:sp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1239838" y="5919788"/>
          <a:ext cx="2017712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12" imgW="825480" imgH="215640" progId="Equation.DSMT4">
                  <p:embed/>
                </p:oleObj>
              </mc:Choice>
              <mc:Fallback>
                <p:oleObj name="Equation" r:id="rId12" imgW="825480" imgH="21564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9838" y="5919788"/>
                        <a:ext cx="2017712" cy="527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500438" y="5929313"/>
            <a:ext cx="5072062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500">
                <a:latin typeface="Gill Sans MT" pitchFamily="34" charset="0"/>
              </a:rPr>
              <a:t>Can’t square root a negative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71438"/>
            <a:ext cx="7497762" cy="3357562"/>
          </a:xfrm>
        </p:spPr>
        <p:txBody>
          <a:bodyPr/>
          <a:lstStyle/>
          <a:p>
            <a:pPr eaLnBrk="1" hangingPunct="1"/>
            <a:r>
              <a:rPr lang="en-CA" sz="3100"/>
              <a:t>The QF can be used to find the “roots” </a:t>
            </a:r>
            <a:br>
              <a:rPr lang="en-CA" sz="3100"/>
            </a:br>
            <a:r>
              <a:rPr lang="en-CA" sz="3100"/>
              <a:t>(x-intercepts) without a graphing calculator</a:t>
            </a:r>
          </a:p>
          <a:p>
            <a:pPr eaLnBrk="1" hangingPunct="1"/>
            <a:r>
              <a:rPr lang="en-CA" sz="3100"/>
              <a:t>Can be used with equations that can not be factored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CA"/>
              <a:t>Ex: Solve for “x”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285875" y="2630488"/>
          <a:ext cx="2655888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Equation" r:id="rId4" imgW="1143000" imgH="215640" progId="Equation.DSMT4">
                  <p:embed/>
                </p:oleObj>
              </mc:Choice>
              <mc:Fallback>
                <p:oleObj name="Equation" r:id="rId4" imgW="1143000" imgH="215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2630488"/>
                        <a:ext cx="2655888" cy="501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57875" y="2143125"/>
            <a:ext cx="28575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First:  Find coefficients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5000625" y="2522538"/>
          <a:ext cx="1023938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Equation" r:id="rId6" imgW="380880" imgH="177480" progId="Equation.DSMT4">
                  <p:embed/>
                </p:oleObj>
              </mc:Choice>
              <mc:Fallback>
                <p:oleObj name="Equation" r:id="rId6" imgW="380880" imgH="177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25" y="2522538"/>
                        <a:ext cx="1023938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215063" y="2500313"/>
          <a:ext cx="12636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8" imgW="469800" imgH="190440" progId="Equation.DSMT4">
                  <p:embed/>
                </p:oleObj>
              </mc:Choice>
              <mc:Fallback>
                <p:oleObj name="Equation" r:id="rId8" imgW="469800" imgH="190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63" y="2500313"/>
                        <a:ext cx="1263650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7572375" y="2500313"/>
          <a:ext cx="1468438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10" imgW="545760" imgH="177480" progId="Equation.DSMT4">
                  <p:embed/>
                </p:oleObj>
              </mc:Choice>
              <mc:Fallback>
                <p:oleObj name="Equation" r:id="rId10" imgW="545760" imgH="17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2375" y="2500313"/>
                        <a:ext cx="1468438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57813" y="3071813"/>
            <a:ext cx="3857625" cy="44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Plug coefficients into formula: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857875" y="3703638"/>
          <a:ext cx="257175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12" imgW="1320480" imgH="482400" progId="Equation.DSMT4">
                  <p:embed/>
                </p:oleObj>
              </mc:Choice>
              <mc:Fallback>
                <p:oleObj name="Equation" r:id="rId12" imgW="1320480" imgH="482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3703638"/>
                        <a:ext cx="257175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000125" y="3357563"/>
          <a:ext cx="342900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Equation" r:id="rId14" imgW="2234880" imgH="583920" progId="Equation.DSMT4">
                  <p:embed/>
                </p:oleObj>
              </mc:Choice>
              <mc:Fallback>
                <p:oleObj name="Equation" r:id="rId14" imgW="2234880" imgH="5839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3357563"/>
                        <a:ext cx="3429000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1071563" y="4500563"/>
          <a:ext cx="2055812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Equation" r:id="rId16" imgW="1155600" imgH="457200" progId="Equation.DSMT4">
                  <p:embed/>
                </p:oleObj>
              </mc:Choice>
              <mc:Fallback>
                <p:oleObj name="Equation" r:id="rId16" imgW="11556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4500563"/>
                        <a:ext cx="2055812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0"/>
          <p:cNvGraphicFramePr>
            <a:graphicFrameLocks noChangeAspect="1"/>
          </p:cNvGraphicFramePr>
          <p:nvPr/>
        </p:nvGraphicFramePr>
        <p:xfrm>
          <a:off x="1071563" y="5500688"/>
          <a:ext cx="121920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Equation" r:id="rId18" imgW="685800" imgH="431640" progId="Equation.DSMT4">
                  <p:embed/>
                </p:oleObj>
              </mc:Choice>
              <mc:Fallback>
                <p:oleObj name="Equation" r:id="rId18" imgW="685800" imgH="4316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5500688"/>
                        <a:ext cx="1219200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1"/>
          <p:cNvGraphicFramePr>
            <a:graphicFrameLocks noChangeAspect="1"/>
          </p:cNvGraphicFramePr>
          <p:nvPr/>
        </p:nvGraphicFramePr>
        <p:xfrm>
          <a:off x="2500313" y="5357813"/>
          <a:ext cx="2817812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5" name="Equation" r:id="rId20" imgW="1155600" imgH="431640" progId="Equation.DSMT4">
                  <p:embed/>
                </p:oleObj>
              </mc:Choice>
              <mc:Fallback>
                <p:oleObj name="Equation" r:id="rId20" imgW="1155600" imgH="43164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313" y="5357813"/>
                        <a:ext cx="2817812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786438" y="5357813"/>
            <a:ext cx="3071812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You get two answers because of </a:t>
            </a:r>
            <a:r>
              <a:rPr lang="en-CA" sz="2300" u="sng">
                <a:solidFill>
                  <a:srgbClr val="FF0000"/>
                </a:solidFill>
                <a:latin typeface="Gill Sans MT" pitchFamily="34" charset="0"/>
              </a:rPr>
              <a:t>+</a:t>
            </a:r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63" y="71438"/>
            <a:ext cx="7497762" cy="33575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CA"/>
              <a:t>Ex: Solve for “x” to 2 decimal places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328738" y="642938"/>
          <a:ext cx="3529012" cy="714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Equation" r:id="rId4" imgW="1066680" imgH="215640" progId="Equation.DSMT4">
                  <p:embed/>
                </p:oleObj>
              </mc:Choice>
              <mc:Fallback>
                <p:oleObj name="Equation" r:id="rId4" imgW="1066680" imgH="215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8738" y="642938"/>
                        <a:ext cx="3529012" cy="714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937250" y="774700"/>
            <a:ext cx="2857500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First:  Find coefficients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5572125" y="1214438"/>
          <a:ext cx="990600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Equation" r:id="rId6" imgW="368280" imgH="177480" progId="Equation.DSMT4">
                  <p:embed/>
                </p:oleObj>
              </mc:Choice>
              <mc:Fallback>
                <p:oleObj name="Equation" r:id="rId6" imgW="368280" imgH="1774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2125" y="1214438"/>
                        <a:ext cx="990600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6951663" y="1214438"/>
          <a:ext cx="126365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Equation" r:id="rId8" imgW="469800" imgH="190440" progId="Equation.DSMT4">
                  <p:embed/>
                </p:oleObj>
              </mc:Choice>
              <mc:Fallback>
                <p:oleObj name="Equation" r:id="rId8" imgW="469800" imgH="190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1663" y="1214438"/>
                        <a:ext cx="1263650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5627688" y="1879600"/>
          <a:ext cx="1230312" cy="477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10" imgW="457200" imgH="177480" progId="Equation.DSMT4">
                  <p:embed/>
                </p:oleObj>
              </mc:Choice>
              <mc:Fallback>
                <p:oleObj name="Equation" r:id="rId10" imgW="457200" imgH="1774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27688" y="1879600"/>
                        <a:ext cx="1230312" cy="477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357813" y="2714625"/>
            <a:ext cx="3857625" cy="44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2300">
                <a:solidFill>
                  <a:srgbClr val="FF0000"/>
                </a:solidFill>
                <a:latin typeface="Gill Sans MT" pitchFamily="34" charset="0"/>
              </a:rPr>
              <a:t>Plug coefficients into formula:</a:t>
            </a:r>
          </a:p>
        </p:txBody>
      </p:sp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5857875" y="3286125"/>
          <a:ext cx="257175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12" imgW="1320480" imgH="482400" progId="Equation.DSMT4">
                  <p:embed/>
                </p:oleObj>
              </mc:Choice>
              <mc:Fallback>
                <p:oleObj name="Equation" r:id="rId12" imgW="1320480" imgH="4824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75" y="3286125"/>
                        <a:ext cx="2571750" cy="93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1143000" y="1819275"/>
          <a:ext cx="329247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Equation" r:id="rId14" imgW="2145960" imgH="583920" progId="Equation.DSMT4">
                  <p:embed/>
                </p:oleObj>
              </mc:Choice>
              <mc:Fallback>
                <p:oleObj name="Equation" r:id="rId14" imgW="2145960" imgH="58392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819275"/>
                        <a:ext cx="3292475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1000125" y="3000375"/>
          <a:ext cx="2709863" cy="10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Equation" r:id="rId16" imgW="1155600" imgH="457200" progId="Equation.DSMT4">
                  <p:embed/>
                </p:oleObj>
              </mc:Choice>
              <mc:Fallback>
                <p:oleObj name="Equation" r:id="rId16" imgW="1155600" imgH="4572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5" y="3000375"/>
                        <a:ext cx="2709863" cy="10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9"/>
          <p:cNvGraphicFramePr>
            <a:graphicFrameLocks noChangeAspect="1"/>
          </p:cNvGraphicFramePr>
          <p:nvPr/>
        </p:nvGraphicFramePr>
        <p:xfrm>
          <a:off x="1071563" y="4429125"/>
          <a:ext cx="1965325" cy="928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Equation" r:id="rId18" imgW="914400" imgH="431640" progId="Equation.DSMT4">
                  <p:embed/>
                </p:oleObj>
              </mc:Choice>
              <mc:Fallback>
                <p:oleObj name="Equation" r:id="rId18" imgW="914400" imgH="431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4429125"/>
                        <a:ext cx="1965325" cy="928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9" name="Object 10"/>
          <p:cNvGraphicFramePr>
            <a:graphicFrameLocks noChangeAspect="1"/>
          </p:cNvGraphicFramePr>
          <p:nvPr/>
        </p:nvGraphicFramePr>
        <p:xfrm>
          <a:off x="1150938" y="5643563"/>
          <a:ext cx="3778250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Equation" r:id="rId20" imgW="1549080" imgH="203040" progId="Equation.DSMT4">
                  <p:embed/>
                </p:oleObj>
              </mc:Choice>
              <mc:Fallback>
                <p:oleObj name="Equation" r:id="rId20" imgW="1549080" imgH="203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0938" y="5643563"/>
                        <a:ext cx="3778250" cy="495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>
                <a:solidFill>
                  <a:schemeClr val="tx2">
                    <a:satMod val="130000"/>
                  </a:schemeClr>
                </a:solidFill>
              </a:rPr>
              <a:t>Conditions for Using QF: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CA"/>
              <a:t>One side of the equation must be zero!</a:t>
            </a:r>
            <a:br>
              <a:rPr lang="en-CA"/>
            </a:br>
            <a:r>
              <a:rPr lang="en-CA"/>
              <a:t>(Move all numbers to one side)</a:t>
            </a:r>
          </a:p>
          <a:p>
            <a:pPr eaLnBrk="1" hangingPunct="1"/>
            <a:endParaRPr lang="en-CA"/>
          </a:p>
          <a:p>
            <a:pPr eaLnBrk="1" hangingPunct="1"/>
            <a:r>
              <a:rPr lang="en-CA"/>
              <a:t>Equation must be a Quadratic Function</a:t>
            </a:r>
            <a:br>
              <a:rPr lang="en-CA"/>
            </a:br>
            <a:r>
              <a:rPr lang="en-CA"/>
              <a:t>and in “General Form”</a:t>
            </a:r>
          </a:p>
          <a:p>
            <a:pPr eaLnBrk="1" hangingPunct="1">
              <a:buFont typeface="Wingdings 2" pitchFamily="18" charset="2"/>
              <a:buNone/>
            </a:pPr>
            <a:endParaRPr lang="en-CA"/>
          </a:p>
          <a:p>
            <a:pPr eaLnBrk="1" hangingPunct="1"/>
            <a:r>
              <a:rPr lang="en-CA"/>
              <a:t>IF                is negative, then you will have “NO Real Solutions”!  (NO answer)</a:t>
            </a:r>
          </a:p>
        </p:txBody>
      </p:sp>
      <p:graphicFrame>
        <p:nvGraphicFramePr>
          <p:cNvPr id="4" name="Object 2"/>
          <p:cNvGraphicFramePr>
            <a:graphicFrameLocks noChangeAspect="1"/>
          </p:cNvGraphicFramePr>
          <p:nvPr/>
        </p:nvGraphicFramePr>
        <p:xfrm>
          <a:off x="1357313" y="2540000"/>
          <a:ext cx="2879725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4" imgW="1562040" imgH="253800" progId="Equation.DSMT4">
                  <p:embed/>
                </p:oleObj>
              </mc:Choice>
              <mc:Fallback>
                <p:oleObj name="Equation" r:id="rId4" imgW="156204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2540000"/>
                        <a:ext cx="2879725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494213" y="2500313"/>
          <a:ext cx="3863975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6" imgW="2095200" imgH="253800" progId="Equation.DSMT4">
                  <p:embed/>
                </p:oleObj>
              </mc:Choice>
              <mc:Fallback>
                <p:oleObj name="Equation" r:id="rId6" imgW="2095200" imgH="253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4213" y="2500313"/>
                        <a:ext cx="3863975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500438" y="4000500"/>
          <a:ext cx="298767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8" imgW="1054080" imgH="215640" progId="Equation.DSMT4">
                  <p:embed/>
                </p:oleObj>
              </mc:Choice>
              <mc:Fallback>
                <p:oleObj name="Equation" r:id="rId8" imgW="1054080" imgH="2156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4000500"/>
                        <a:ext cx="298767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3" name="Object 7"/>
          <p:cNvGraphicFramePr>
            <a:graphicFrameLocks noChangeAspect="1"/>
          </p:cNvGraphicFramePr>
          <p:nvPr/>
        </p:nvGraphicFramePr>
        <p:xfrm>
          <a:off x="2435225" y="4714875"/>
          <a:ext cx="1493838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3" name="Equation" r:id="rId10" imgW="711000" imgH="304560" progId="Equation.DSMT4">
                  <p:embed/>
                </p:oleObj>
              </mc:Choice>
              <mc:Fallback>
                <p:oleObj name="Equation" r:id="rId10" imgW="711000" imgH="3045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5225" y="4714875"/>
                        <a:ext cx="1493838" cy="642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CA">
                <a:effectLst>
                  <a:outerShdw blurRad="38100" dist="38100" dir="2700000" algn="tl">
                    <a:srgbClr val="C0C0C0"/>
                  </a:outerShdw>
                </a:effectLst>
              </a:rPr>
              <a:t>Ex: Solve for “x”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4500563" y="1285875"/>
          <a:ext cx="4452937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8" name="Equation" r:id="rId4" imgW="2349360" imgH="253800" progId="Equation.DSMT4">
                  <p:embed/>
                </p:oleObj>
              </mc:Choice>
              <mc:Fallback>
                <p:oleObj name="Equation" r:id="rId4" imgW="234936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1285875"/>
                        <a:ext cx="4452937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071563" y="1214438"/>
          <a:ext cx="2892425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9" name="Equation" r:id="rId6" imgW="1282680" imgH="241200" progId="Equation.DSMT4">
                  <p:embed/>
                </p:oleObj>
              </mc:Choice>
              <mc:Fallback>
                <p:oleObj name="Equation" r:id="rId6" imgW="1282680" imgH="241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1214438"/>
                        <a:ext cx="2892425" cy="544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035050" y="1966913"/>
          <a:ext cx="3108325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Equation" r:id="rId8" imgW="1600200" imgH="495000" progId="Equation.DSMT4">
                  <p:embed/>
                </p:oleObj>
              </mc:Choice>
              <mc:Fallback>
                <p:oleObj name="Equation" r:id="rId8" imgW="1600200" imgH="495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5050" y="1966913"/>
                        <a:ext cx="3108325" cy="962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1036638" y="3000375"/>
          <a:ext cx="2392362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1" name="Equation" r:id="rId10" imgW="1231560" imgH="457200" progId="Equation.DSMT4">
                  <p:embed/>
                </p:oleObj>
              </mc:Choice>
              <mc:Fallback>
                <p:oleObj name="Equation" r:id="rId10" imgW="123156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8" y="3000375"/>
                        <a:ext cx="2392362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1036638" y="3970338"/>
          <a:ext cx="2392362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2" name="Equation" r:id="rId12" imgW="1231560" imgH="457200" progId="Equation.DSMT4">
                  <p:embed/>
                </p:oleObj>
              </mc:Choice>
              <mc:Fallback>
                <p:oleObj name="Equation" r:id="rId12" imgW="1231560" imgH="4572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8" y="3970338"/>
                        <a:ext cx="2392362" cy="887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1073150" y="4899025"/>
          <a:ext cx="1998663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3" name="Equation" r:id="rId14" imgW="1028520" imgH="457200" progId="Equation.DSMT4">
                  <p:embed/>
                </p:oleObj>
              </mc:Choice>
              <mc:Fallback>
                <p:oleObj name="Equation" r:id="rId14" imgW="1028520" imgH="457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3150" y="4899025"/>
                        <a:ext cx="1998663" cy="887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071563" y="5988050"/>
            <a:ext cx="3286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sz="3200">
                <a:solidFill>
                  <a:srgbClr val="FF0000"/>
                </a:solidFill>
                <a:latin typeface="Gill Sans MT" pitchFamily="34" charset="0"/>
              </a:rPr>
              <a:t>No Real Solutions! </a:t>
            </a:r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4857750" y="1928813"/>
          <a:ext cx="4178300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4" name="Equation" r:id="rId16" imgW="1917360" imgH="215640" progId="Equation.DSMT4">
                  <p:embed/>
                </p:oleObj>
              </mc:Choice>
              <mc:Fallback>
                <p:oleObj name="Equation" r:id="rId16" imgW="1917360" imgH="2156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0" y="1928813"/>
                        <a:ext cx="4178300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5143500" y="2500313"/>
          <a:ext cx="2157413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Equation" r:id="rId18" imgW="990360" imgH="215640" progId="Equation.DSMT4">
                  <p:embed/>
                </p:oleObj>
              </mc:Choice>
              <mc:Fallback>
                <p:oleObj name="Equation" r:id="rId18" imgW="990360" imgH="2156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0" y="2500313"/>
                        <a:ext cx="2157413" cy="500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6086475" y="3143250"/>
          <a:ext cx="2700338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6" name="Equation" r:id="rId20" imgW="1574640" imgH="545760" progId="Equation.DSMT4">
                  <p:embed/>
                </p:oleObj>
              </mc:Choice>
              <mc:Fallback>
                <p:oleObj name="Equation" r:id="rId20" imgW="1574640" imgH="5457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6475" y="3143250"/>
                        <a:ext cx="2700338" cy="93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6054725" y="4143375"/>
          <a:ext cx="1589088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7" name="Equation" r:id="rId22" imgW="927000" imgH="457200" progId="Equation.DSMT4">
                  <p:embed/>
                </p:oleObj>
              </mc:Choice>
              <mc:Fallback>
                <p:oleObj name="Equation" r:id="rId22" imgW="927000" imgH="4572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54725" y="4143375"/>
                        <a:ext cx="1589088" cy="784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2" name="Object 12"/>
          <p:cNvGraphicFramePr>
            <a:graphicFrameLocks noChangeAspect="1"/>
          </p:cNvGraphicFramePr>
          <p:nvPr/>
        </p:nvGraphicFramePr>
        <p:xfrm>
          <a:off x="5295900" y="5000625"/>
          <a:ext cx="2633663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8" name="Equation" r:id="rId24" imgW="1536480" imgH="431640" progId="Equation.DSMT4">
                  <p:embed/>
                </p:oleObj>
              </mc:Choice>
              <mc:Fallback>
                <p:oleObj name="Equation" r:id="rId24" imgW="1536480" imgH="43164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5900" y="5000625"/>
                        <a:ext cx="2633663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3" name="Object 13"/>
          <p:cNvGraphicFramePr>
            <a:graphicFrameLocks noChangeAspect="1"/>
          </p:cNvGraphicFramePr>
          <p:nvPr/>
        </p:nvGraphicFramePr>
        <p:xfrm>
          <a:off x="5248275" y="5761038"/>
          <a:ext cx="1920875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9" name="Equation" r:id="rId26" imgW="939600" imgH="431640" progId="Equation.DSMT4">
                  <p:embed/>
                </p:oleObj>
              </mc:Choice>
              <mc:Fallback>
                <p:oleObj name="Equation" r:id="rId26" imgW="939600" imgH="43164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48275" y="5761038"/>
                        <a:ext cx="1920875" cy="88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06375" y="-171450"/>
            <a:ext cx="8686800" cy="193992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2500" dirty="0">
                <a:latin typeface="Times New Roman" pitchFamily="18" charset="0"/>
                <a:cs typeface="Times New Roman" pitchFamily="18" charset="0"/>
              </a:rPr>
              <a:t>A rock is thrown into the air.  The height of the rock is given by the formula:                                              where “h” is the height in meters and “t” is the time after the rock is thrown in seconds. How long will it take the rock to hit the ground?</a:t>
            </a:r>
            <a:endParaRPr lang="en-CA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411413" y="666750"/>
          <a:ext cx="3032125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name="Equation" r:id="rId4" imgW="1333500" imgH="203200" progId="Equation.DSMT4">
                  <p:embed/>
                </p:oleObj>
              </mc:Choice>
              <mc:Fallback>
                <p:oleObj name="Equation" r:id="rId4" imgW="1333500" imgH="203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666750"/>
                        <a:ext cx="3032125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65" name="Group 4"/>
          <p:cNvGrpSpPr>
            <a:grpSpLocks/>
          </p:cNvGrpSpPr>
          <p:nvPr/>
        </p:nvGrpSpPr>
        <p:grpSpPr bwMode="auto">
          <a:xfrm>
            <a:off x="306388" y="5797550"/>
            <a:ext cx="447675" cy="474663"/>
            <a:chOff x="3352800" y="2998694"/>
            <a:chExt cx="950259" cy="1075765"/>
          </a:xfrm>
        </p:grpSpPr>
        <p:sp>
          <p:nvSpPr>
            <p:cNvPr id="6" name="Flowchart: Delay 5"/>
            <p:cNvSpPr/>
            <p:nvPr/>
          </p:nvSpPr>
          <p:spPr>
            <a:xfrm rot="16200000">
              <a:off x="3490527" y="3571941"/>
              <a:ext cx="651216" cy="353821"/>
            </a:xfrm>
            <a:prstGeom prst="flowChartDelay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7" name="Oval 6"/>
            <p:cNvSpPr/>
            <p:nvPr/>
          </p:nvSpPr>
          <p:spPr>
            <a:xfrm>
              <a:off x="3571830" y="3070651"/>
              <a:ext cx="498717" cy="500105"/>
            </a:xfrm>
            <a:prstGeom prst="ellipse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sp>
          <p:nvSpPr>
            <p:cNvPr id="8" name="Pie 7"/>
            <p:cNvSpPr/>
            <p:nvPr/>
          </p:nvSpPr>
          <p:spPr>
            <a:xfrm>
              <a:off x="3578570" y="2998694"/>
              <a:ext cx="495349" cy="510898"/>
            </a:xfrm>
            <a:prstGeom prst="pie">
              <a:avLst>
                <a:gd name="adj1" fmla="val 9548722"/>
                <a:gd name="adj2" fmla="val 788036"/>
              </a:avLst>
            </a:prstGeom>
            <a:gradFill>
              <a:gsLst>
                <a:gs pos="0">
                  <a:srgbClr val="000000"/>
                </a:gs>
                <a:gs pos="39999">
                  <a:srgbClr val="0A128C"/>
                </a:gs>
                <a:gs pos="70000">
                  <a:srgbClr val="181CC7"/>
                </a:gs>
                <a:gs pos="88000">
                  <a:srgbClr val="7005D4"/>
                </a:gs>
                <a:gs pos="100000">
                  <a:srgbClr val="8C3D91"/>
                </a:gs>
              </a:gsLst>
              <a:lin ang="5400000" scaled="0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9" name="Diagonal Stripe 8"/>
            <p:cNvSpPr/>
            <p:nvPr/>
          </p:nvSpPr>
          <p:spPr>
            <a:xfrm>
              <a:off x="4020003" y="3347689"/>
              <a:ext cx="283056" cy="323809"/>
            </a:xfrm>
            <a:prstGeom prst="diagStripe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  <p:sp>
          <p:nvSpPr>
            <p:cNvPr id="10" name="Diagonal Stripe 9"/>
            <p:cNvSpPr/>
            <p:nvPr/>
          </p:nvSpPr>
          <p:spPr>
            <a:xfrm flipH="1">
              <a:off x="3352800" y="3380068"/>
              <a:ext cx="283056" cy="323809"/>
            </a:xfrm>
            <a:prstGeom prst="diagStripe">
              <a:avLst/>
            </a:prstGeom>
            <a:solidFill>
              <a:srgbClr val="FF0000">
                <a:alpha val="7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>
                <a:solidFill>
                  <a:schemeClr val="tx1"/>
                </a:solidFill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>
          <a:xfrm>
            <a:off x="163513" y="6297613"/>
            <a:ext cx="4714875" cy="0"/>
          </a:xfrm>
          <a:prstGeom prst="line">
            <a:avLst/>
          </a:prstGeom>
          <a:ln w="34925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735013" y="5797550"/>
            <a:ext cx="142875" cy="142875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8302625" y="2632075"/>
            <a:ext cx="31273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  <a:p>
            <a:r>
              <a:rPr lang="en-CA"/>
              <a:t>8</a:t>
            </a:r>
          </a:p>
          <a:p>
            <a:r>
              <a:rPr lang="en-CA"/>
              <a:t>7</a:t>
            </a:r>
          </a:p>
          <a:p>
            <a:r>
              <a:rPr lang="en-CA"/>
              <a:t>6</a:t>
            </a:r>
          </a:p>
          <a:p>
            <a:r>
              <a:rPr lang="en-CA"/>
              <a:t>5</a:t>
            </a:r>
          </a:p>
          <a:p>
            <a:r>
              <a:rPr lang="en-CA"/>
              <a:t>4</a:t>
            </a:r>
          </a:p>
          <a:p>
            <a:r>
              <a:rPr lang="en-CA"/>
              <a:t>3</a:t>
            </a:r>
          </a:p>
          <a:p>
            <a:r>
              <a:rPr lang="en-CA"/>
              <a:t>2</a:t>
            </a:r>
          </a:p>
          <a:p>
            <a:r>
              <a:rPr lang="en-CA"/>
              <a:t>1</a:t>
            </a:r>
          </a:p>
          <a:p>
            <a:r>
              <a:rPr lang="en-CA"/>
              <a:t>0</a:t>
            </a:r>
          </a:p>
        </p:txBody>
      </p:sp>
      <p:sp>
        <p:nvSpPr>
          <p:cNvPr id="6169" name="TextBox 19"/>
          <p:cNvSpPr txBox="1">
            <a:spLocks noChangeArrowheads="1"/>
          </p:cNvSpPr>
          <p:nvPr/>
        </p:nvSpPr>
        <p:spPr bwMode="auto">
          <a:xfrm>
            <a:off x="8016875" y="510381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0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8021638" y="4781550"/>
            <a:ext cx="312737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1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3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4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5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6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7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8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8332788" y="4795838"/>
            <a:ext cx="312737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972300" y="5429250"/>
            <a:ext cx="2000250" cy="1428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8" name="Rectangle 17"/>
          <p:cNvSpPr/>
          <p:nvPr/>
        </p:nvSpPr>
        <p:spPr>
          <a:xfrm>
            <a:off x="6926263" y="2487613"/>
            <a:ext cx="2000250" cy="2655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6182" name="TextBox 35"/>
          <p:cNvSpPr txBox="1">
            <a:spLocks noChangeArrowheads="1"/>
          </p:cNvSpPr>
          <p:nvPr/>
        </p:nvSpPr>
        <p:spPr bwMode="auto">
          <a:xfrm>
            <a:off x="7772400" y="4721225"/>
            <a:ext cx="1069975" cy="3683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(s)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527925" y="4529138"/>
            <a:ext cx="1509713" cy="100012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34" name="Oval 33"/>
          <p:cNvSpPr/>
          <p:nvPr/>
        </p:nvSpPr>
        <p:spPr>
          <a:xfrm>
            <a:off x="8315325" y="5262563"/>
            <a:ext cx="44450" cy="53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225425" y="2030413"/>
            <a:ext cx="33909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When the rock hits the ground, </a:t>
            </a:r>
            <a:br>
              <a:rPr lang="en-CA">
                <a:solidFill>
                  <a:srgbClr val="FF0000"/>
                </a:solidFill>
              </a:rPr>
            </a:br>
            <a:r>
              <a:rPr lang="en-CA">
                <a:solidFill>
                  <a:srgbClr val="FF0000"/>
                </a:solidFill>
              </a:rPr>
              <a:t>the height will be 0 meters high</a:t>
            </a:r>
          </a:p>
        </p:txBody>
      </p:sp>
      <p:graphicFrame>
        <p:nvGraphicFramePr>
          <p:cNvPr id="59" name="Object 3"/>
          <p:cNvGraphicFramePr>
            <a:graphicFrameLocks noChangeAspect="1"/>
          </p:cNvGraphicFramePr>
          <p:nvPr/>
        </p:nvGraphicFramePr>
        <p:xfrm>
          <a:off x="292100" y="2759075"/>
          <a:ext cx="5492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name="Equation" r:id="rId6" imgW="241091" imgH="177646" progId="Equation.DSMT4">
                  <p:embed/>
                </p:oleObj>
              </mc:Choice>
              <mc:Fallback>
                <p:oleObj name="Equation" r:id="rId6" imgW="241091" imgH="17764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2759075"/>
                        <a:ext cx="5492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" name="Object 4"/>
          <p:cNvGraphicFramePr>
            <a:graphicFrameLocks noChangeAspect="1"/>
          </p:cNvGraphicFramePr>
          <p:nvPr/>
        </p:nvGraphicFramePr>
        <p:xfrm>
          <a:off x="809625" y="2693988"/>
          <a:ext cx="2484438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name="Equation" r:id="rId8" imgW="1091726" imgH="203112" progId="Equation.DSMT4">
                  <p:embed/>
                </p:oleObj>
              </mc:Choice>
              <mc:Fallback>
                <p:oleObj name="Equation" r:id="rId8" imgW="1091726" imgH="203112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9625" y="2693988"/>
                        <a:ext cx="2484438" cy="461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5"/>
          <p:cNvGraphicFramePr>
            <a:graphicFrameLocks noChangeAspect="1"/>
          </p:cNvGraphicFramePr>
          <p:nvPr/>
        </p:nvGraphicFramePr>
        <p:xfrm>
          <a:off x="314325" y="2757488"/>
          <a:ext cx="549275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3" name="Equation" r:id="rId10" imgW="241091" imgH="177646" progId="Equation.DSMT4">
                  <p:embed/>
                </p:oleObj>
              </mc:Choice>
              <mc:Fallback>
                <p:oleObj name="Equation" r:id="rId10" imgW="241091" imgH="17764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325" y="2757488"/>
                        <a:ext cx="549275" cy="403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3738563" y="2052638"/>
            <a:ext cx="357028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Now use the Quadratic Formula</a:t>
            </a:r>
          </a:p>
          <a:p>
            <a:r>
              <a:rPr lang="en-CA">
                <a:solidFill>
                  <a:srgbClr val="FF0000"/>
                </a:solidFill>
              </a:rPr>
              <a:t>to solve for the time “t” needed to</a:t>
            </a:r>
          </a:p>
          <a:p>
            <a:r>
              <a:rPr lang="en-CA">
                <a:solidFill>
                  <a:srgbClr val="FF0000"/>
                </a:solidFill>
              </a:rPr>
              <a:t>hit the ground</a:t>
            </a:r>
          </a:p>
        </p:txBody>
      </p:sp>
      <p:graphicFrame>
        <p:nvGraphicFramePr>
          <p:cNvPr id="63" name="Object 6"/>
          <p:cNvGraphicFramePr>
            <a:graphicFrameLocks noChangeAspect="1"/>
          </p:cNvGraphicFramePr>
          <p:nvPr/>
        </p:nvGraphicFramePr>
        <p:xfrm>
          <a:off x="3765550" y="3030538"/>
          <a:ext cx="1079500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" name="Equation" r:id="rId12" imgW="558558" imgH="177723" progId="Equation.DSMT4">
                  <p:embed/>
                </p:oleObj>
              </mc:Choice>
              <mc:Fallback>
                <p:oleObj name="Equation" r:id="rId12" imgW="558558" imgH="177723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5550" y="3030538"/>
                        <a:ext cx="1079500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7"/>
          <p:cNvGraphicFramePr>
            <a:graphicFrameLocks noChangeAspect="1"/>
          </p:cNvGraphicFramePr>
          <p:nvPr/>
        </p:nvGraphicFramePr>
        <p:xfrm>
          <a:off x="5145088" y="3027363"/>
          <a:ext cx="835025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5" name="Equation" r:id="rId14" imgW="431425" imgH="177646" progId="Equation.DSMT4">
                  <p:embed/>
                </p:oleObj>
              </mc:Choice>
              <mc:Fallback>
                <p:oleObj name="Equation" r:id="rId14" imgW="431425" imgH="177646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5088" y="3027363"/>
                        <a:ext cx="835025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8"/>
          <p:cNvGraphicFramePr>
            <a:graphicFrameLocks noChangeAspect="1"/>
          </p:cNvGraphicFramePr>
          <p:nvPr/>
        </p:nvGraphicFramePr>
        <p:xfrm>
          <a:off x="6275388" y="3025775"/>
          <a:ext cx="884237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6" name="Equation" r:id="rId16" imgW="457002" imgH="177723" progId="Equation.DSMT4">
                  <p:embed/>
                </p:oleObj>
              </mc:Choice>
              <mc:Fallback>
                <p:oleObj name="Equation" r:id="rId16" imgW="457002" imgH="177723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5388" y="3025775"/>
                        <a:ext cx="884237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9"/>
          <p:cNvGraphicFramePr>
            <a:graphicFrameLocks noChangeAspect="1"/>
          </p:cNvGraphicFramePr>
          <p:nvPr/>
        </p:nvGraphicFramePr>
        <p:xfrm>
          <a:off x="349250" y="3260725"/>
          <a:ext cx="3665538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7" name="Equation" r:id="rId18" imgW="1612900" imgH="393700" progId="Equation.DSMT4">
                  <p:embed/>
                </p:oleObj>
              </mc:Choice>
              <mc:Fallback>
                <p:oleObj name="Equation" r:id="rId18" imgW="1612900" imgH="3937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" y="3260725"/>
                        <a:ext cx="3665538" cy="895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10"/>
          <p:cNvGraphicFramePr>
            <a:graphicFrameLocks noChangeAspect="1"/>
          </p:cNvGraphicFramePr>
          <p:nvPr/>
        </p:nvGraphicFramePr>
        <p:xfrm>
          <a:off x="733425" y="3378200"/>
          <a:ext cx="62071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8" name="Equation" r:id="rId20" imgW="418918" imgH="253890" progId="Equation.DSMT4">
                  <p:embed/>
                </p:oleObj>
              </mc:Choice>
              <mc:Fallback>
                <p:oleObj name="Equation" r:id="rId20" imgW="418918" imgH="25389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3425" y="3378200"/>
                        <a:ext cx="620713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11"/>
          <p:cNvGraphicFramePr>
            <a:graphicFrameLocks noChangeAspect="1"/>
          </p:cNvGraphicFramePr>
          <p:nvPr/>
        </p:nvGraphicFramePr>
        <p:xfrm>
          <a:off x="1382713" y="3281363"/>
          <a:ext cx="226536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9" name="Equation" r:id="rId22" imgW="1409088" imgH="330057" progId="Equation.DSMT4">
                  <p:embed/>
                </p:oleObj>
              </mc:Choice>
              <mc:Fallback>
                <p:oleObj name="Equation" r:id="rId22" imgW="1409088" imgH="330057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2713" y="3281363"/>
                        <a:ext cx="226536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Object 12"/>
          <p:cNvGraphicFramePr>
            <a:graphicFrameLocks noChangeAspect="1"/>
          </p:cNvGraphicFramePr>
          <p:nvPr/>
        </p:nvGraphicFramePr>
        <p:xfrm>
          <a:off x="2468563" y="3387725"/>
          <a:ext cx="1271587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24" imgW="850531" imgH="253890" progId="Equation.DSMT4">
                  <p:embed/>
                </p:oleObj>
              </mc:Choice>
              <mc:Fallback>
                <p:oleObj name="Equation" r:id="rId24" imgW="850531" imgH="25389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8563" y="3387725"/>
                        <a:ext cx="1271587" cy="401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13"/>
          <p:cNvGraphicFramePr>
            <a:graphicFrameLocks noChangeAspect="1"/>
          </p:cNvGraphicFramePr>
          <p:nvPr/>
        </p:nvGraphicFramePr>
        <p:xfrm>
          <a:off x="1709738" y="3716338"/>
          <a:ext cx="903287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26" imgW="533169" imgH="253890" progId="Equation.DSMT4">
                  <p:embed/>
                </p:oleObj>
              </mc:Choice>
              <mc:Fallback>
                <p:oleObj name="Equation" r:id="rId26" imgW="533169" imgH="25389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738" y="3716338"/>
                        <a:ext cx="903287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14"/>
          <p:cNvGraphicFramePr>
            <a:graphicFrameLocks noChangeAspect="1"/>
          </p:cNvGraphicFramePr>
          <p:nvPr/>
        </p:nvGraphicFramePr>
        <p:xfrm>
          <a:off x="252413" y="4221163"/>
          <a:ext cx="2135187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2" name="Equation" r:id="rId28" imgW="1269449" imgH="431613" progId="Equation.DSMT4">
                  <p:embed/>
                </p:oleObj>
              </mc:Choice>
              <mc:Fallback>
                <p:oleObj name="Equation" r:id="rId28" imgW="1269449" imgH="431613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3" y="4221163"/>
                        <a:ext cx="2135187" cy="727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15"/>
          <p:cNvGraphicFramePr>
            <a:graphicFrameLocks noChangeAspect="1"/>
          </p:cNvGraphicFramePr>
          <p:nvPr/>
        </p:nvGraphicFramePr>
        <p:xfrm>
          <a:off x="2338388" y="4195763"/>
          <a:ext cx="1611312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Equation" r:id="rId30" imgW="901309" imgH="431613" progId="Equation.DSMT4">
                  <p:embed/>
                </p:oleObj>
              </mc:Choice>
              <mc:Fallback>
                <p:oleObj name="Equation" r:id="rId30" imgW="901309" imgH="431613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8388" y="4195763"/>
                        <a:ext cx="1611312" cy="773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16"/>
          <p:cNvGraphicFramePr>
            <a:graphicFrameLocks noChangeAspect="1"/>
          </p:cNvGraphicFramePr>
          <p:nvPr/>
        </p:nvGraphicFramePr>
        <p:xfrm>
          <a:off x="4241800" y="4148138"/>
          <a:ext cx="15875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Equation" r:id="rId32" imgW="1028254" imgH="431613" progId="Equation.DSMT4">
                  <p:embed/>
                </p:oleObj>
              </mc:Choice>
              <mc:Fallback>
                <p:oleObj name="Equation" r:id="rId32" imgW="1028254" imgH="431613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1800" y="4148138"/>
                        <a:ext cx="158750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Object 17"/>
          <p:cNvGraphicFramePr>
            <a:graphicFrameLocks noChangeAspect="1"/>
          </p:cNvGraphicFramePr>
          <p:nvPr/>
        </p:nvGraphicFramePr>
        <p:xfrm>
          <a:off x="4235450" y="4975225"/>
          <a:ext cx="1565275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Equation" r:id="rId34" imgW="1016000" imgH="228600" progId="Equation.DSMT4">
                  <p:embed/>
                </p:oleObj>
              </mc:Choice>
              <mc:Fallback>
                <p:oleObj name="Equation" r:id="rId34" imgW="1016000" imgH="2286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5450" y="4975225"/>
                        <a:ext cx="1565275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18"/>
          <p:cNvGraphicFramePr>
            <a:graphicFrameLocks noChangeAspect="1"/>
          </p:cNvGraphicFramePr>
          <p:nvPr/>
        </p:nvGraphicFramePr>
        <p:xfrm>
          <a:off x="5962650" y="4111625"/>
          <a:ext cx="1604963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Equation" r:id="rId36" imgW="1040948" imgH="431613" progId="Equation.DSMT4">
                  <p:embed/>
                </p:oleObj>
              </mc:Choice>
              <mc:Fallback>
                <p:oleObj name="Equation" r:id="rId36" imgW="1040948" imgH="431613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62650" y="4111625"/>
                        <a:ext cx="1604963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19"/>
          <p:cNvGraphicFramePr>
            <a:graphicFrameLocks noChangeAspect="1"/>
          </p:cNvGraphicFramePr>
          <p:nvPr/>
        </p:nvGraphicFramePr>
        <p:xfrm>
          <a:off x="6096000" y="4938713"/>
          <a:ext cx="1116013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Equation" r:id="rId38" imgW="723586" imgH="228501" progId="Equation.DSMT4">
                  <p:embed/>
                </p:oleObj>
              </mc:Choice>
              <mc:Fallback>
                <p:oleObj name="Equation" r:id="rId38" imgW="723586" imgH="228501" progId="Equation.DSMT4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4938713"/>
                        <a:ext cx="1116013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3771900" y="5422900"/>
            <a:ext cx="36226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</a:rPr>
              <a:t>It took approximately 4.9 seconds</a:t>
            </a:r>
          </a:p>
          <a:p>
            <a:r>
              <a:rPr lang="en-CA">
                <a:solidFill>
                  <a:srgbClr val="FF0000"/>
                </a:solidFill>
              </a:rPr>
              <a:t>for the rock to hit the ground</a:t>
            </a:r>
          </a:p>
        </p:txBody>
      </p:sp>
      <p:sp>
        <p:nvSpPr>
          <p:cNvPr id="6188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40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repeatCount="11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0.00105 0.40602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0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44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96296E-6 L 0.10678 -0.39121 C 0.129 -0.47963 0.1625 -0.52871 0.1974 -0.52871 C 0.23733 -0.52871 0.2691 -0.47963 0.29132 -0.39121 L 0.4132 0.0618 " pathEditMode="relative" rAng="0" ptsTypes="FffFF">
                                      <p:cBhvr>
                                        <p:cTn id="8" dur="49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7" y="-234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decel="50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4.72222E-6 -4.07407E-6 L -4.72222E-6 0.04908 " pathEditMode="relative" rAng="0" ptsTypes="AA">
                                      <p:cBhvr>
                                        <p:cTn id="10" dur="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42" presetClass="path" presetSubtype="0" decel="5000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-1.38889E-6 -4.07407E-6 L -1.38889E-6 0.04792 " pathEditMode="relative" rAng="0" ptsTypes="AA">
                                      <p:cBhvr>
                                        <p:cTn id="12" dur="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2" presetClass="path" presetSubtype="0" decel="5000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animMotion origin="layout" path="M 4.44444E-6 -4.07407E-6 L 4.44444E-6 0.04699 " pathEditMode="relative" rAng="0" ptsTypes="AA">
                                      <p:cBhvr>
                                        <p:cTn id="14" dur="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decel="50000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animMotion origin="layout" path="M -3.33333E-6 -4.07407E-6 L -3.33333E-6 0.04676 " pathEditMode="relative" rAng="0" ptsTypes="AA">
                                      <p:cBhvr>
                                        <p:cTn id="16" dur="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2" presetClass="path" presetSubtype="0" decel="50000" fill="hold" grpId="0" nodeType="withEffect">
                                  <p:stCondLst>
                                    <p:cond delay="4900"/>
                                  </p:stCondLst>
                                  <p:childTnLst>
                                    <p:animMotion origin="layout" path="M -1.11111E-6 -4.07407E-6 L -1.11111E-6 0.04699 " pathEditMode="relative" rAng="0" ptsTypes="AA">
                                      <p:cBhvr>
                                        <p:cTn id="18" dur="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decel="50000" fill="hold" grpId="0" nodeType="withEffect">
                                  <p:stCondLst>
                                    <p:cond delay="5900"/>
                                  </p:stCondLst>
                                  <p:childTnLst>
                                    <p:animMotion origin="layout" path="M -0.00053 0.0007 L -0.00018 0.0463 " pathEditMode="relative" rAng="0" ptsTypes="AA">
                                      <p:cBhvr>
                                        <p:cTn id="20" dur="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decel="50000" fill="hold" grpId="0" nodeType="withEffect">
                                  <p:stCondLst>
                                    <p:cond delay="6900"/>
                                  </p:stCondLst>
                                  <p:childTnLst>
                                    <p:animMotion origin="layout" path="M -3.05556E-6 -4.07407E-6 L -3.05556E-6 0.04607 " pathEditMode="relative" rAng="0" ptsTypes="AA">
                                      <p:cBhvr>
                                        <p:cTn id="22" dur="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decel="50000" fill="hold" grpId="0" nodeType="withEffect">
                                  <p:stCondLst>
                                    <p:cond delay="7900"/>
                                  </p:stCondLst>
                                  <p:childTnLst>
                                    <p:animMotion origin="layout" path="M 2.77778E-6 -4.07407E-6 L 0.00052 0.04537 " pathEditMode="relative" rAng="0" ptsTypes="AA">
                                      <p:cBhvr>
                                        <p:cTn id="24" dur="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42" presetClass="path" presetSubtype="0" decel="50000" fill="hold" grpId="0" nodeType="withEffect">
                                  <p:stCondLst>
                                    <p:cond delay="8900"/>
                                  </p:stCondLst>
                                  <p:childTnLst>
                                    <p:animMotion origin="layout" path="M 5E-6 -4.07407E-6 L -0.00052 0.04514 " pathEditMode="relative" rAng="0" ptsTypes="AA">
                                      <p:cBhvr>
                                        <p:cTn id="26" dur="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decel="50000" fill="hold" grpId="0" nodeType="withEffect">
                                  <p:stCondLst>
                                    <p:cond delay="9800"/>
                                  </p:stCondLst>
                                  <p:childTnLst>
                                    <p:animMotion origin="layout" path="M 1.38889E-6 -1.37899E-6 L 0.00017 0.04396 " pathEditMode="relative" rAng="0" ptsTypes="AA">
                                      <p:cBhvr>
                                        <p:cTn id="28" dur="5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56" grpId="0" animBg="1"/>
      <p:bldP spid="57" grpId="0"/>
      <p:bldP spid="62" grpId="0"/>
      <p:bldP spid="7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xplosion 1 19"/>
          <p:cNvSpPr/>
          <p:nvPr/>
        </p:nvSpPr>
        <p:spPr>
          <a:xfrm>
            <a:off x="784225" y="4286250"/>
            <a:ext cx="747713" cy="511175"/>
          </a:xfrm>
          <a:prstGeom prst="irregularSeal1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9" name="Flowchart: Delay 18"/>
          <p:cNvSpPr/>
          <p:nvPr/>
        </p:nvSpPr>
        <p:spPr>
          <a:xfrm rot="18030694">
            <a:off x="1015206" y="4588669"/>
            <a:ext cx="160338" cy="101600"/>
          </a:xfrm>
          <a:prstGeom prst="flowChartDelay">
            <a:avLst/>
          </a:prstGeom>
          <a:solidFill>
            <a:schemeClr val="bg1">
              <a:lumMod val="6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11268" name="Title 1"/>
          <p:cNvSpPr>
            <a:spLocks noGrp="1"/>
          </p:cNvSpPr>
          <p:nvPr>
            <p:ph type="title"/>
          </p:nvPr>
        </p:nvSpPr>
        <p:spPr>
          <a:xfrm>
            <a:off x="107950" y="44450"/>
            <a:ext cx="8937625" cy="2133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sz="2400" dirty="0">
                <a:latin typeface="Times New Roman" pitchFamily="18" charset="0"/>
                <a:cs typeface="Times New Roman" pitchFamily="18" charset="0"/>
              </a:rPr>
              <a:t>A tank is parked next to a cliff and fires a missile.  The height of the missile is given by the formula:                                      The missile is to be detonated when it is falling at 80m above the ground.  After how many seconds should the missile be detonated after it is fired?  </a:t>
            </a:r>
            <a:br>
              <a:rPr lang="en-CA" sz="2400" dirty="0">
                <a:latin typeface="Times New Roman" pitchFamily="18" charset="0"/>
                <a:cs typeface="Times New Roman" pitchFamily="18" charset="0"/>
              </a:rPr>
            </a:br>
            <a:endParaRPr lang="en-CA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66688" y="5926138"/>
            <a:ext cx="5330825" cy="0"/>
          </a:xfrm>
          <a:prstGeom prst="line">
            <a:avLst/>
          </a:prstGeom>
          <a:ln w="3492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0" y="5343525"/>
            <a:ext cx="1184275" cy="56991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pSp>
        <p:nvGrpSpPr>
          <p:cNvPr id="7187" name="Group 14"/>
          <p:cNvGrpSpPr>
            <a:grpSpLocks/>
          </p:cNvGrpSpPr>
          <p:nvPr/>
        </p:nvGrpSpPr>
        <p:grpSpPr bwMode="auto">
          <a:xfrm>
            <a:off x="307975" y="4560888"/>
            <a:ext cx="777875" cy="817562"/>
            <a:chOff x="2113808" y="2433590"/>
            <a:chExt cx="777830" cy="843065"/>
          </a:xfrm>
        </p:grpSpPr>
        <p:sp>
          <p:nvSpPr>
            <p:cNvPr id="12" name="Trapezoid 11"/>
            <p:cNvSpPr/>
            <p:nvPr/>
          </p:nvSpPr>
          <p:spPr>
            <a:xfrm>
              <a:off x="2172543" y="2980355"/>
              <a:ext cx="677823" cy="178435"/>
            </a:xfrm>
            <a:prstGeom prst="trapezoid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7" name="Oval 6"/>
            <p:cNvSpPr/>
            <p:nvPr/>
          </p:nvSpPr>
          <p:spPr>
            <a:xfrm>
              <a:off x="2113808" y="3109679"/>
              <a:ext cx="177790" cy="16697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8" name="Oval 7"/>
            <p:cNvSpPr/>
            <p:nvPr/>
          </p:nvSpPr>
          <p:spPr>
            <a:xfrm>
              <a:off x="2313821" y="3109679"/>
              <a:ext cx="177790" cy="16697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9" name="Oval 8"/>
            <p:cNvSpPr/>
            <p:nvPr/>
          </p:nvSpPr>
          <p:spPr>
            <a:xfrm>
              <a:off x="2513835" y="3109679"/>
              <a:ext cx="177790" cy="16697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0" name="Oval 9"/>
            <p:cNvSpPr/>
            <p:nvPr/>
          </p:nvSpPr>
          <p:spPr>
            <a:xfrm>
              <a:off x="2713848" y="3109679"/>
              <a:ext cx="177790" cy="166976"/>
            </a:xfrm>
            <a:prstGeom prst="ellipse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4" name="Rectangle 13"/>
            <p:cNvSpPr/>
            <p:nvPr/>
          </p:nvSpPr>
          <p:spPr>
            <a:xfrm rot="18181928">
              <a:off x="2570511" y="2592802"/>
              <a:ext cx="450180" cy="131755"/>
            </a:xfrm>
            <a:prstGeom prst="rect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7" name="Trapezoid 16"/>
            <p:cNvSpPr/>
            <p:nvPr/>
          </p:nvSpPr>
          <p:spPr>
            <a:xfrm>
              <a:off x="2348744" y="2720068"/>
              <a:ext cx="311132" cy="117865"/>
            </a:xfrm>
            <a:prstGeom prst="trapezoid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  <p:sp>
          <p:nvSpPr>
            <p:cNvPr id="13" name="Trapezoid 12"/>
            <p:cNvSpPr/>
            <p:nvPr/>
          </p:nvSpPr>
          <p:spPr>
            <a:xfrm>
              <a:off x="2232864" y="2837934"/>
              <a:ext cx="546068" cy="189894"/>
            </a:xfrm>
            <a:prstGeom prst="trapezoid">
              <a:avLst/>
            </a:prstGeom>
            <a:solidFill>
              <a:srgbClr val="00B05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/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 rot="5400000">
            <a:off x="3155156" y="4850607"/>
            <a:ext cx="2149475" cy="1588"/>
          </a:xfrm>
          <a:prstGeom prst="straightConnector1">
            <a:avLst/>
          </a:prstGeom>
          <a:ln w="22225">
            <a:solidFill>
              <a:srgbClr val="FF0000"/>
            </a:solidFill>
            <a:headEnd type="stealth" w="lg" len="lg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3008313" y="3763963"/>
            <a:ext cx="249396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Object 2"/>
          <p:cNvGraphicFramePr>
            <a:graphicFrameLocks noChangeAspect="1"/>
          </p:cNvGraphicFramePr>
          <p:nvPr/>
        </p:nvGraphicFramePr>
        <p:xfrm>
          <a:off x="4284663" y="4686300"/>
          <a:ext cx="517525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4" imgW="304404" imgH="177569" progId="Equation.DSMT4">
                  <p:embed/>
                </p:oleObj>
              </mc:Choice>
              <mc:Fallback>
                <p:oleObj name="Equation" r:id="rId4" imgW="304404" imgH="177569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4686300"/>
                        <a:ext cx="517525" cy="301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8302625" y="2632075"/>
            <a:ext cx="312738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  <a:p>
            <a:r>
              <a:rPr lang="en-CA"/>
              <a:t>8</a:t>
            </a:r>
          </a:p>
          <a:p>
            <a:r>
              <a:rPr lang="en-CA"/>
              <a:t>7</a:t>
            </a:r>
          </a:p>
          <a:p>
            <a:r>
              <a:rPr lang="en-CA"/>
              <a:t>6</a:t>
            </a:r>
          </a:p>
          <a:p>
            <a:r>
              <a:rPr lang="en-CA"/>
              <a:t>5</a:t>
            </a:r>
          </a:p>
          <a:p>
            <a:r>
              <a:rPr lang="en-CA"/>
              <a:t>4</a:t>
            </a:r>
          </a:p>
          <a:p>
            <a:r>
              <a:rPr lang="en-CA"/>
              <a:t>3</a:t>
            </a:r>
          </a:p>
          <a:p>
            <a:r>
              <a:rPr lang="en-CA"/>
              <a:t>2</a:t>
            </a:r>
          </a:p>
          <a:p>
            <a:r>
              <a:rPr lang="en-CA"/>
              <a:t>1</a:t>
            </a:r>
          </a:p>
          <a:p>
            <a:r>
              <a:rPr lang="en-CA"/>
              <a:t>0</a:t>
            </a:r>
          </a:p>
        </p:txBody>
      </p:sp>
      <p:sp>
        <p:nvSpPr>
          <p:cNvPr id="7191" name="TextBox 19"/>
          <p:cNvSpPr txBox="1">
            <a:spLocks noChangeArrowheads="1"/>
          </p:cNvSpPr>
          <p:nvPr/>
        </p:nvSpPr>
        <p:spPr bwMode="auto">
          <a:xfrm>
            <a:off x="8016875" y="510540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0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8021638" y="4781550"/>
            <a:ext cx="312737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1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3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4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5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6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7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8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8020050" y="478155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8301038" y="4795838"/>
            <a:ext cx="312737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9</a:t>
            </a:r>
          </a:p>
        </p:txBody>
      </p:sp>
      <p:sp>
        <p:nvSpPr>
          <p:cNvPr id="7202" name="TextBox 19"/>
          <p:cNvSpPr txBox="1">
            <a:spLocks noChangeArrowheads="1"/>
          </p:cNvSpPr>
          <p:nvPr/>
        </p:nvSpPr>
        <p:spPr bwMode="auto">
          <a:xfrm>
            <a:off x="7780338" y="51054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0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785100" y="477520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1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8013700" y="477520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0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8013700" y="477520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1</a:t>
            </a:r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8013700" y="4775200"/>
            <a:ext cx="312738" cy="3683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2</a:t>
            </a: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8013700" y="4775200"/>
            <a:ext cx="312738" cy="3698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/>
              <a:t>3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124700" y="2487613"/>
            <a:ext cx="2000250" cy="2655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>
              <a:solidFill>
                <a:srgbClr val="FF0000"/>
              </a:solidFill>
            </a:endParaRPr>
          </a:p>
        </p:txBody>
      </p:sp>
      <p:sp>
        <p:nvSpPr>
          <p:cNvPr id="7209" name="TextBox 35"/>
          <p:cNvSpPr txBox="1">
            <a:spLocks noChangeArrowheads="1"/>
          </p:cNvSpPr>
          <p:nvPr/>
        </p:nvSpPr>
        <p:spPr bwMode="auto">
          <a:xfrm>
            <a:off x="7772400" y="4721225"/>
            <a:ext cx="1069975" cy="3683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(s)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131050" y="5429250"/>
            <a:ext cx="2000250" cy="14287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3" name="Rectangle 42"/>
          <p:cNvSpPr/>
          <p:nvPr/>
        </p:nvSpPr>
        <p:spPr>
          <a:xfrm>
            <a:off x="7527925" y="4529138"/>
            <a:ext cx="1509713" cy="100012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44" name="Oval 43"/>
          <p:cNvSpPr/>
          <p:nvPr/>
        </p:nvSpPr>
        <p:spPr>
          <a:xfrm>
            <a:off x="8315325" y="5262563"/>
            <a:ext cx="44450" cy="5397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8" name="Flowchart: Process 57"/>
          <p:cNvSpPr/>
          <p:nvPr/>
        </p:nvSpPr>
        <p:spPr>
          <a:xfrm>
            <a:off x="5105400" y="3708400"/>
            <a:ext cx="49213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9" name="Flowchart: Process 58"/>
          <p:cNvSpPr/>
          <p:nvPr/>
        </p:nvSpPr>
        <p:spPr>
          <a:xfrm>
            <a:off x="5027613" y="3733800"/>
            <a:ext cx="47625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0" name="Flowchart: Process 59"/>
          <p:cNvSpPr/>
          <p:nvPr/>
        </p:nvSpPr>
        <p:spPr>
          <a:xfrm>
            <a:off x="5100638" y="3790950"/>
            <a:ext cx="47625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1" name="Flowchart: Process 60"/>
          <p:cNvSpPr/>
          <p:nvPr/>
        </p:nvSpPr>
        <p:spPr>
          <a:xfrm>
            <a:off x="5203825" y="3703638"/>
            <a:ext cx="47625" cy="5556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2" name="Flowchart: Process 61"/>
          <p:cNvSpPr/>
          <p:nvPr/>
        </p:nvSpPr>
        <p:spPr>
          <a:xfrm>
            <a:off x="5095875" y="3735388"/>
            <a:ext cx="47625" cy="5556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3" name="Flowchart: Process 62"/>
          <p:cNvSpPr/>
          <p:nvPr/>
        </p:nvSpPr>
        <p:spPr>
          <a:xfrm>
            <a:off x="5026025" y="3659188"/>
            <a:ext cx="47625" cy="5556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4" name="Flowchart: Process 63"/>
          <p:cNvSpPr/>
          <p:nvPr/>
        </p:nvSpPr>
        <p:spPr>
          <a:xfrm>
            <a:off x="5056188" y="3679825"/>
            <a:ext cx="47625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5" name="Flowchart: Process 64"/>
          <p:cNvSpPr/>
          <p:nvPr/>
        </p:nvSpPr>
        <p:spPr>
          <a:xfrm>
            <a:off x="5148263" y="3811588"/>
            <a:ext cx="47625" cy="55562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6" name="Flowchart: Process 65"/>
          <p:cNvSpPr/>
          <p:nvPr/>
        </p:nvSpPr>
        <p:spPr>
          <a:xfrm>
            <a:off x="5051425" y="3762375"/>
            <a:ext cx="47625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7" name="Flowchart: Process 66"/>
          <p:cNvSpPr/>
          <p:nvPr/>
        </p:nvSpPr>
        <p:spPr>
          <a:xfrm>
            <a:off x="5153025" y="3676650"/>
            <a:ext cx="49213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8" name="Flowchart: Process 67"/>
          <p:cNvSpPr/>
          <p:nvPr/>
        </p:nvSpPr>
        <p:spPr>
          <a:xfrm>
            <a:off x="5205413" y="3781425"/>
            <a:ext cx="47625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69" name="Flowchart: Process 68"/>
          <p:cNvSpPr/>
          <p:nvPr/>
        </p:nvSpPr>
        <p:spPr>
          <a:xfrm>
            <a:off x="5145088" y="3736975"/>
            <a:ext cx="49212" cy="55563"/>
          </a:xfrm>
          <a:prstGeom prst="flowChartProcess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6" name="Explosion 1 55"/>
          <p:cNvSpPr/>
          <p:nvPr/>
        </p:nvSpPr>
        <p:spPr>
          <a:xfrm>
            <a:off x="4572000" y="3403600"/>
            <a:ext cx="1130300" cy="730250"/>
          </a:xfrm>
          <a:prstGeom prst="irregularSeal1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57" name="Explosion 1 56"/>
          <p:cNvSpPr/>
          <p:nvPr/>
        </p:nvSpPr>
        <p:spPr>
          <a:xfrm rot="7721062">
            <a:off x="4543426" y="3259137"/>
            <a:ext cx="1236662" cy="906463"/>
          </a:xfrm>
          <a:prstGeom prst="irregularSeal1">
            <a:avLst/>
          </a:prstGeom>
          <a:solidFill>
            <a:srgbClr val="C00000">
              <a:alpha val="6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4716463" y="422275"/>
          <a:ext cx="2608262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7" name="Equation" r:id="rId6" imgW="1282700" imgH="203200" progId="Equation.DSMT4">
                  <p:embed/>
                </p:oleObj>
              </mc:Choice>
              <mc:Fallback>
                <p:oleObj name="Equation" r:id="rId6" imgW="1282700" imgH="203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422275"/>
                        <a:ext cx="2608262" cy="414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" name="Cloud 70"/>
          <p:cNvSpPr/>
          <p:nvPr/>
        </p:nvSpPr>
        <p:spPr>
          <a:xfrm>
            <a:off x="736600" y="2252663"/>
            <a:ext cx="1528763" cy="83185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2" name="Sun 71"/>
          <p:cNvSpPr/>
          <p:nvPr/>
        </p:nvSpPr>
        <p:spPr>
          <a:xfrm>
            <a:off x="2770188" y="1992313"/>
            <a:ext cx="696912" cy="682625"/>
          </a:xfrm>
          <a:prstGeom prst="su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3740150" y="1870075"/>
            <a:ext cx="32845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missile is detonated when</a:t>
            </a:r>
            <a:b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it falls to a height of 80m</a:t>
            </a:r>
          </a:p>
        </p:txBody>
      </p:sp>
      <p:graphicFrame>
        <p:nvGraphicFramePr>
          <p:cNvPr id="74" name="Object 4"/>
          <p:cNvGraphicFramePr>
            <a:graphicFrameLocks noChangeAspect="1"/>
          </p:cNvGraphicFramePr>
          <p:nvPr/>
        </p:nvGraphicFramePr>
        <p:xfrm>
          <a:off x="3652838" y="2571750"/>
          <a:ext cx="2587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Equation" r:id="rId8" imgW="126725" imgH="177415" progId="Equation.DSMT4">
                  <p:embed/>
                </p:oleObj>
              </mc:Choice>
              <mc:Fallback>
                <p:oleObj name="Equation" r:id="rId8" imgW="126725" imgH="177415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2838" y="2571750"/>
                        <a:ext cx="258762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5"/>
          <p:cNvGraphicFramePr>
            <a:graphicFrameLocks noChangeAspect="1"/>
          </p:cNvGraphicFramePr>
          <p:nvPr/>
        </p:nvGraphicFramePr>
        <p:xfrm>
          <a:off x="3894138" y="2527300"/>
          <a:ext cx="24018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9" name="Equation" r:id="rId10" imgW="1180588" imgH="203112" progId="Equation.DSMT4">
                  <p:embed/>
                </p:oleObj>
              </mc:Choice>
              <mc:Fallback>
                <p:oleObj name="Equation" r:id="rId10" imgW="1180588" imgH="203112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4138" y="2527300"/>
                        <a:ext cx="2401887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6"/>
          <p:cNvGraphicFramePr>
            <a:graphicFrameLocks noChangeAspect="1"/>
          </p:cNvGraphicFramePr>
          <p:nvPr/>
        </p:nvGraphicFramePr>
        <p:xfrm>
          <a:off x="3560763" y="2576513"/>
          <a:ext cx="387350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0" name="Equation" r:id="rId12" imgW="190335" imgH="177646" progId="Equation.DSMT4">
                  <p:embed/>
                </p:oleObj>
              </mc:Choice>
              <mc:Fallback>
                <p:oleObj name="Equation" r:id="rId12" imgW="190335" imgH="177646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0763" y="2576513"/>
                        <a:ext cx="387350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6635750" y="2568575"/>
            <a:ext cx="2386013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Make equation equal</a:t>
            </a:r>
          </a:p>
          <a:p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zero and then use </a:t>
            </a:r>
            <a:b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quadratic formula</a:t>
            </a:r>
          </a:p>
        </p:txBody>
      </p:sp>
      <p:graphicFrame>
        <p:nvGraphicFramePr>
          <p:cNvPr id="78" name="Object 7"/>
          <p:cNvGraphicFramePr>
            <a:graphicFrameLocks noChangeAspect="1"/>
          </p:cNvGraphicFramePr>
          <p:nvPr/>
        </p:nvGraphicFramePr>
        <p:xfrm>
          <a:off x="3654425" y="2992438"/>
          <a:ext cx="260826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1" name="Equation" r:id="rId14" imgW="1282700" imgH="203200" progId="Equation.DSMT4">
                  <p:embed/>
                </p:oleObj>
              </mc:Choice>
              <mc:Fallback>
                <p:oleObj name="Equation" r:id="rId14" imgW="1282700" imgH="203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4425" y="2992438"/>
                        <a:ext cx="2608263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8"/>
          <p:cNvGraphicFramePr>
            <a:graphicFrameLocks noChangeAspect="1"/>
          </p:cNvGraphicFramePr>
          <p:nvPr/>
        </p:nvGraphicFramePr>
        <p:xfrm>
          <a:off x="3403600" y="3594100"/>
          <a:ext cx="10795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2" name="Equation" r:id="rId16" imgW="558558" imgH="177723" progId="Equation.DSMT4">
                  <p:embed/>
                </p:oleObj>
              </mc:Choice>
              <mc:Fallback>
                <p:oleObj name="Equation" r:id="rId16" imgW="558558" imgH="177723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3600" y="3594100"/>
                        <a:ext cx="1079500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9"/>
          <p:cNvGraphicFramePr>
            <a:graphicFrameLocks noChangeAspect="1"/>
          </p:cNvGraphicFramePr>
          <p:nvPr/>
        </p:nvGraphicFramePr>
        <p:xfrm>
          <a:off x="4838700" y="3590925"/>
          <a:ext cx="80962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Equation" r:id="rId18" imgW="418918" imgH="177723" progId="Equation.DSMT4">
                  <p:embed/>
                </p:oleObj>
              </mc:Choice>
              <mc:Fallback>
                <p:oleObj name="Equation" r:id="rId18" imgW="418918" imgH="177723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3590925"/>
                        <a:ext cx="809625" cy="344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10"/>
          <p:cNvGraphicFramePr>
            <a:graphicFrameLocks noChangeAspect="1"/>
          </p:cNvGraphicFramePr>
          <p:nvPr/>
        </p:nvGraphicFramePr>
        <p:xfrm>
          <a:off x="5907088" y="3589338"/>
          <a:ext cx="982662" cy="344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4" name="Equation" r:id="rId20" imgW="507780" imgH="177723" progId="Equation.DSMT4">
                  <p:embed/>
                </p:oleObj>
              </mc:Choice>
              <mc:Fallback>
                <p:oleObj name="Equation" r:id="rId20" imgW="507780" imgH="177723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07088" y="3589338"/>
                        <a:ext cx="982662" cy="344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11"/>
          <p:cNvGraphicFramePr>
            <a:graphicFrameLocks noChangeAspect="1"/>
          </p:cNvGraphicFramePr>
          <p:nvPr/>
        </p:nvGraphicFramePr>
        <p:xfrm>
          <a:off x="3324225" y="4029075"/>
          <a:ext cx="3287713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22" imgW="1955800" imgH="520700" progId="Equation.DSMT4">
                  <p:embed/>
                </p:oleObj>
              </mc:Choice>
              <mc:Fallback>
                <p:oleObj name="Equation" r:id="rId22" imgW="1955800" imgH="5207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4225" y="4029075"/>
                        <a:ext cx="3287713" cy="876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3" name="Object 12"/>
          <p:cNvGraphicFramePr>
            <a:graphicFrameLocks noChangeAspect="1"/>
          </p:cNvGraphicFramePr>
          <p:nvPr/>
        </p:nvGraphicFramePr>
        <p:xfrm>
          <a:off x="3590925" y="5102225"/>
          <a:ext cx="1174750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24" imgW="761669" imgH="228501" progId="Equation.DSMT4">
                  <p:embed/>
                </p:oleObj>
              </mc:Choice>
              <mc:Fallback>
                <p:oleObj name="Equation" r:id="rId24" imgW="761669" imgH="228501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0925" y="5102225"/>
                        <a:ext cx="1174750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4" name="Object 13"/>
          <p:cNvGraphicFramePr>
            <a:graphicFrameLocks noChangeAspect="1"/>
          </p:cNvGraphicFramePr>
          <p:nvPr/>
        </p:nvGraphicFramePr>
        <p:xfrm>
          <a:off x="5211763" y="5065713"/>
          <a:ext cx="1331912" cy="352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7" name="Equation" r:id="rId26" imgW="863225" imgH="228501" progId="Equation.DSMT4">
                  <p:embed/>
                </p:oleObj>
              </mc:Choice>
              <mc:Fallback>
                <p:oleObj name="Equation" r:id="rId26" imgW="863225" imgH="228501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1763" y="5065713"/>
                        <a:ext cx="1331912" cy="352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Multiply 84"/>
          <p:cNvSpPr/>
          <p:nvPr/>
        </p:nvSpPr>
        <p:spPr>
          <a:xfrm>
            <a:off x="3859213" y="4879975"/>
            <a:ext cx="850900" cy="723900"/>
          </a:xfrm>
          <a:prstGeom prst="mathMultiply">
            <a:avLst>
              <a:gd name="adj1" fmla="val 1322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/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3275013" y="5497513"/>
            <a:ext cx="21066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Time while going up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5575300" y="5634038"/>
            <a:ext cx="31527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took approximately 9.15s</a:t>
            </a:r>
          </a:p>
          <a:p>
            <a:r>
              <a:rPr lang="en-CA" sz="20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 the missile to fall to 80m</a:t>
            </a:r>
          </a:p>
        </p:txBody>
      </p:sp>
      <p:sp>
        <p:nvSpPr>
          <p:cNvPr id="7234" name="Text Box 5"/>
          <p:cNvSpPr txBox="1">
            <a:spLocks noChangeArrowheads="1"/>
          </p:cNvSpPr>
          <p:nvPr/>
        </p:nvSpPr>
        <p:spPr bwMode="auto">
          <a:xfrm>
            <a:off x="5084763" y="6613525"/>
            <a:ext cx="40592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© Copyright all rights reserved to Homework depot: </a:t>
            </a:r>
            <a:r>
              <a:rPr lang="en-US" sz="1000">
                <a:hlinkClick r:id="rId28"/>
              </a:rPr>
              <a:t>www.BCMath.ca</a:t>
            </a:r>
            <a:r>
              <a:rPr lang="en-US" sz="10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path" presetSubtype="0" repeatCount="14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1.48148E-6 L 0.00105 0.40602 " pathEditMode="relative" rAng="0" ptsTypes="AA">
                                      <p:cBhvr>
                                        <p:cTn id="1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203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42" presetClass="path" presetSubtype="0" decel="50000" fill="hold" grpId="0" nodeType="withEffect">
                                  <p:stCondLst>
                                    <p:cond delay="900"/>
                                  </p:stCondLst>
                                  <p:childTnLst>
                                    <p:animMotion origin="layout" path="M -4.72222E-6 -4.07407E-6 L -4.72222E-6 0.04908 " pathEditMode="relative" rAng="0" ptsTypes="AA">
                                      <p:cBhvr>
                                        <p:cTn id="21" dur="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decel="50000" fill="hold" grpId="0" nodeType="withEffect">
                                  <p:stCondLst>
                                    <p:cond delay="1900"/>
                                  </p:stCondLst>
                                  <p:childTnLst>
                                    <p:animMotion origin="layout" path="M -1.38889E-6 -4.07407E-6 L -1.38889E-6 0.04792 " pathEditMode="relative" rAng="0" ptsTypes="AA">
                                      <p:cBhvr>
                                        <p:cTn id="23" dur="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42" presetClass="path" presetSubtype="0" decel="50000" fill="hold" grpId="0" nodeType="withEffect">
                                  <p:stCondLst>
                                    <p:cond delay="2900"/>
                                  </p:stCondLst>
                                  <p:childTnLst>
                                    <p:animMotion origin="layout" path="M 4.44444E-6 -4.07407E-6 L 4.44444E-6 0.04699 " pathEditMode="relative" rAng="0" ptsTypes="AA">
                                      <p:cBhvr>
                                        <p:cTn id="25" dur="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26" presetID="42" presetClass="path" presetSubtype="0" decel="50000" fill="hold" grpId="0" nodeType="withEffect">
                                  <p:stCondLst>
                                    <p:cond delay="3900"/>
                                  </p:stCondLst>
                                  <p:childTnLst>
                                    <p:animMotion origin="layout" path="M -3.33333E-6 -4.07407E-6 L -3.33333E-6 0.04676 " pathEditMode="relative" rAng="0" ptsTypes="AA">
                                      <p:cBhvr>
                                        <p:cTn id="27" dur="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decel="50000" fill="hold" grpId="0" nodeType="withEffect">
                                  <p:stCondLst>
                                    <p:cond delay="4900"/>
                                  </p:stCondLst>
                                  <p:childTnLst>
                                    <p:animMotion origin="layout" path="M -1.11111E-6 -4.07407E-6 L -1.11111E-6 0.04699 " pathEditMode="relative" rAng="0" ptsTypes="AA">
                                      <p:cBhvr>
                                        <p:cTn id="29" dur="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decel="50000" fill="hold" grpId="0" nodeType="withEffect">
                                  <p:stCondLst>
                                    <p:cond delay="5900"/>
                                  </p:stCondLst>
                                  <p:childTnLst>
                                    <p:animMotion origin="layout" path="M -0.00053 0.0007 L -0.00018 0.0463 " pathEditMode="relative" rAng="0" ptsTypes="AA">
                                      <p:cBhvr>
                                        <p:cTn id="31" dur="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42" presetClass="path" presetSubtype="0" decel="50000" fill="hold" grpId="0" nodeType="withEffect">
                                  <p:stCondLst>
                                    <p:cond delay="6900"/>
                                  </p:stCondLst>
                                  <p:childTnLst>
                                    <p:animMotion origin="layout" path="M -3.05556E-6 -4.07407E-6 L -3.05556E-6 0.04607 " pathEditMode="relative" rAng="0" ptsTypes="AA">
                                      <p:cBhvr>
                                        <p:cTn id="33" dur="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42" presetClass="path" presetSubtype="0" decel="50000" fill="hold" grpId="0" nodeType="withEffect">
                                  <p:stCondLst>
                                    <p:cond delay="7900"/>
                                  </p:stCondLst>
                                  <p:childTnLst>
                                    <p:animMotion origin="layout" path="M 2.77778E-6 -4.07407E-6 L 0.00052 0.04537 " pathEditMode="relative" rAng="0" ptsTypes="AA">
                                      <p:cBhvr>
                                        <p:cTn id="35" dur="5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42" presetClass="path" presetSubtype="0" decel="50000" fill="hold" grpId="0" nodeType="withEffect">
                                  <p:stCondLst>
                                    <p:cond delay="8900"/>
                                  </p:stCondLst>
                                  <p:childTnLst>
                                    <p:animMotion origin="layout" path="M 5E-6 -4.07407E-6 L -0.00052 0.04514 " pathEditMode="relative" rAng="0" ptsTypes="AA">
                                      <p:cBhvr>
                                        <p:cTn id="37" dur="5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42" presetClass="path" presetSubtype="0" decel="50000" fill="hold" grpId="0" nodeType="withEffect">
                                  <p:stCondLst>
                                    <p:cond delay="13800"/>
                                  </p:stCondLst>
                                  <p:childTnLst>
                                    <p:animMotion origin="layout" path="M 1.38889E-6 -1.37899E-6 L 0.00017 0.04396 " pathEditMode="relative" rAng="0" ptsTypes="AA">
                                      <p:cBhvr>
                                        <p:cTn id="39" dur="5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44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11111E-6 L 0.11441 -0.26065 C 0.14357 -0.32963 0.20833 -0.41273 0.25312 -0.41273 C 0.30416 -0.41273 0.35642 -0.34445 0.38541 -0.27523 L 0.44618 -0.12917 " pathEditMode="relative" rAng="0" ptsTypes="FffFF">
                                      <p:cBhvr>
                                        <p:cTn id="41" dur="91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3" y="-20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5" presetClass="emph" presetSubtype="0" repeatCount="2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path" presetSubtype="0" decel="50000" fill="hold" grpId="0" nodeType="withEffect">
                                  <p:stCondLst>
                                    <p:cond delay="9900"/>
                                  </p:stCondLst>
                                  <p:childTnLst>
                                    <p:animMotion origin="layout" path="M -4.72222E-6 -4.07407E-6 L -4.72222E-6 0.04908 " pathEditMode="relative" rAng="0" ptsTypes="AA">
                                      <p:cBhvr>
                                        <p:cTn id="49" dur="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5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42" presetClass="path" presetSubtype="0" decel="50000" fill="hold" grpId="0" nodeType="withEffect">
                                  <p:stCondLst>
                                    <p:cond delay="9900"/>
                                  </p:stCondLst>
                                  <p:childTnLst>
                                    <p:animMotion origin="layout" path="M -1.38889E-6 -4.07407E-6 L -1.38889E-6 0.04792 " pathEditMode="relative" rAng="0" ptsTypes="AA">
                                      <p:cBhvr>
                                        <p:cTn id="51" dur="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4"/>
                                    </p:animMotion>
                                  </p:childTnLst>
                                </p:cTn>
                              </p:par>
                              <p:par>
                                <p:cTn id="52" presetID="42" presetClass="path" presetSubtype="0" decel="50000" fill="hold" grpId="0" nodeType="withEffect">
                                  <p:stCondLst>
                                    <p:cond delay="10900"/>
                                  </p:stCondLst>
                                  <p:childTnLst>
                                    <p:animMotion origin="layout" path="M 4.44444E-6 -4.07407E-6 L 4.44444E-6 0.04699 " pathEditMode="relative" rAng="0" ptsTypes="AA">
                                      <p:cBhvr>
                                        <p:cTn id="53" dur="5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54" presetID="42" presetClass="path" presetSubtype="0" decel="50000" fill="hold" grpId="0" nodeType="withEffect">
                                  <p:stCondLst>
                                    <p:cond delay="11900"/>
                                  </p:stCondLst>
                                  <p:childTnLst>
                                    <p:animMotion origin="layout" path="M -3.33333E-6 -4.07407E-6 L -3.33333E-6 0.04676 " pathEditMode="relative" rAng="0" ptsTypes="AA">
                                      <p:cBhvr>
                                        <p:cTn id="55" dur="5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decel="50000" fill="hold" grpId="0" nodeType="withEffect">
                                  <p:stCondLst>
                                    <p:cond delay="12900"/>
                                  </p:stCondLst>
                                  <p:childTnLst>
                                    <p:animMotion origin="layout" path="M -1.11111E-6 -4.07407E-6 L -1.11111E-6 0.04699 " pathEditMode="relative" rAng="0" ptsTypes="AA">
                                      <p:cBhvr>
                                        <p:cTn id="57" dur="5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8" presetClass="emph" presetSubtype="0" fill="hold" grpId="1" nodeType="withEffect">
                                  <p:stCondLst>
                                    <p:cond delay="4000"/>
                                  </p:stCondLst>
                                  <p:childTnLst>
                                    <p:animRot by="6720000">
                                      <p:cBhvr>
                                        <p:cTn id="59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0" presetID="55" presetClass="entr" presetSubtype="0" fill="hold" grpId="0" nodeType="withEffect">
                                  <p:stCondLst>
                                    <p:cond delay="89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5" presetClass="emph" presetSubtype="0" repeatCount="5000" fill="hold" grpId="1" nodeType="withEffect">
                                  <p:stCondLst>
                                    <p:cond delay="9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6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2" nodeType="withEffect">
                                  <p:stCondLst>
                                    <p:cond delay="10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8" dur="3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2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55" presetClass="entr" presetSubtype="0" fill="hold" grpId="0" nodeType="withEffect">
                                  <p:stCondLst>
                                    <p:cond delay="89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5" presetClass="emph" presetSubtype="0" repeatCount="5000" fill="hold" grpId="1" nodeType="withEffect">
                                  <p:stCondLst>
                                    <p:cond delay="9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2" nodeType="withEffect">
                                  <p:stCondLst>
                                    <p:cond delay="10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0" dur="3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1" nodeType="withEffect">
                                  <p:stCondLst>
                                    <p:cond delay="91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1805 -0.00833 L 0.60885 -0.15773 " pathEditMode="relative" rAng="0" ptsTypes="AA">
                                      <p:cBhvr>
                                        <p:cTn id="107" dur="3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" y="-75"/>
                                    </p:animMotion>
                                  </p:childTnLst>
                                </p:cTn>
                              </p:par>
                              <p:par>
                                <p:cTn id="108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2656 -0.0118 L 0.04948 0.49583 " pathEditMode="relative" rAng="0" ptsTypes="AA">
                                      <p:cBhvr>
                                        <p:cTn id="109" dur="3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" y="254"/>
                                    </p:animMotion>
                                  </p:childTnLst>
                                </p:cTn>
                              </p:par>
                              <p:par>
                                <p:cTn id="110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1858 -0.02012 L 0.59966 -0.54163 " pathEditMode="relative" rAng="0" ptsTypes="AA">
                                      <p:cBhvr>
                                        <p:cTn id="111" dur="3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0" y="-261"/>
                                    </p:animMotion>
                                  </p:childTnLst>
                                </p:cTn>
                              </p:par>
                              <p:par>
                                <p:cTn id="112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1.11022E-16 3.7037E-7 L -0.64375 -0.14282 " pathEditMode="relative" rAng="0" ptsTypes="AA">
                                      <p:cBhvr>
                                        <p:cTn id="113" dur="3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2" y="-72"/>
                                    </p:animMotion>
                                  </p:childTnLst>
                                </p:cTn>
                              </p:par>
                              <p:par>
                                <p:cTn id="114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191 -0.01203 L -0.20972 0.47988 " pathEditMode="relative" rAng="0" ptsTypes="AA">
                                      <p:cBhvr>
                                        <p:cTn id="115" dur="3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" y="246"/>
                                    </p:animMotion>
                                  </p:childTnLst>
                                </p:cTn>
                              </p:par>
                              <p:par>
                                <p:cTn id="116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2691 -0.00116 L -0.43525 0.49468 " pathEditMode="relative" rAng="0" ptsTypes="AA">
                                      <p:cBhvr>
                                        <p:cTn id="117" dur="3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1" y="248"/>
                                    </p:animMotion>
                                  </p:childTnLst>
                                </p:cTn>
                              </p:par>
                              <p:par>
                                <p:cTn id="118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3.33333E-6 2.29417E-6 L 0.26389 0.49769 " pathEditMode="relative" rAng="0" ptsTypes="AA">
                                      <p:cBhvr>
                                        <p:cTn id="119" dur="3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" y="249"/>
                                    </p:animMotion>
                                  </p:childTnLst>
                                </p:cTn>
                              </p:par>
                              <p:par>
                                <p:cTn id="120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-3.61111E-6 -3.7037E-7 L 0.20591 -0.64792 " pathEditMode="relative" rAng="0" ptsTypes="AA">
                                      <p:cBhvr>
                                        <p:cTn id="121" dur="3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" y="-324"/>
                                    </p:animMotion>
                                  </p:childTnLst>
                                </p:cTn>
                              </p:par>
                              <p:par>
                                <p:cTn id="122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-3.33333E-6 -4.44444E-6 L -0.27222 -0.63865 " pathEditMode="relative" rAng="0" ptsTypes="AA">
                                      <p:cBhvr>
                                        <p:cTn id="123" dur="3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6" y="-319"/>
                                    </p:animMotion>
                                  </p:childTnLst>
                                </p:cTn>
                              </p:par>
                              <p:par>
                                <p:cTn id="124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1285 -0.00347 L 0.57309 0.20444 " pathEditMode="relative" rAng="0" ptsTypes="AA">
                                      <p:cBhvr>
                                        <p:cTn id="125" dur="3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0" y="104"/>
                                    </p:animMotion>
                                  </p:childTnLst>
                                </p:cTn>
                              </p:par>
                              <p:par>
                                <p:cTn id="126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0.00712 -0.01873 L 0.56024 -0.35175 " pathEditMode="relative" rAng="0" ptsTypes="AA">
                                      <p:cBhvr>
                                        <p:cTn id="127" dur="3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7" y="-167"/>
                                    </p:animMotion>
                                  </p:childTnLst>
                                </p:cTn>
                              </p:par>
                              <p:par>
                                <p:cTn id="128" presetID="64" presetClass="path" presetSubtype="0" fill="hold" grpId="0" nodeType="withEffect">
                                  <p:stCondLst>
                                    <p:cond delay="9100"/>
                                  </p:stCondLst>
                                  <p:childTnLst>
                                    <p:animMotion origin="layout" path="M 3.61111E-6 -7.40741E-7 L -0.63733 -0.21551 " pathEditMode="relative" rAng="0" ptsTypes="AA">
                                      <p:cBhvr>
                                        <p:cTn id="129" dur="3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9" y="-1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3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5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3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8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 nodeType="clickPar">
                      <p:stCondLst>
                        <p:cond delay="indefinite"/>
                      </p:stCondLst>
                      <p:childTnLst>
                        <p:par>
                          <p:cTn id="2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 nodeType="clickPar">
                      <p:stCondLst>
                        <p:cond delay="indefinite"/>
                      </p:stCondLst>
                      <p:childTnLst>
                        <p:par>
                          <p:cTn id="2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 nodeType="clickPar">
                      <p:stCondLst>
                        <p:cond delay="indefinite"/>
                      </p:stCondLst>
                      <p:childTnLst>
                        <p:par>
                          <p:cTn id="2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 nodeType="clickPar">
                      <p:stCondLst>
                        <p:cond delay="indefinite"/>
                      </p:stCondLst>
                      <p:childTnLst>
                        <p:par>
                          <p:cTn id="2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 nodeType="clickPar">
                      <p:stCondLst>
                        <p:cond delay="indefinite"/>
                      </p:stCondLst>
                      <p:childTnLst>
                        <p:par>
                          <p:cTn id="2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0" grpId="2" animBg="1"/>
      <p:bldP spid="19" grpId="0" animBg="1"/>
      <p:bldP spid="19" grpId="1" animBg="1"/>
      <p:bldP spid="19" grpId="2" animBg="1"/>
      <p:bldP spid="28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5" grpId="0" animBg="1"/>
      <p:bldP spid="65" grpId="1" animBg="1"/>
      <p:bldP spid="65" grpId="2" animBg="1"/>
      <p:bldP spid="66" grpId="0" animBg="1"/>
      <p:bldP spid="66" grpId="1" animBg="1"/>
      <p:bldP spid="66" grpId="2" animBg="1"/>
      <p:bldP spid="67" grpId="0" animBg="1"/>
      <p:bldP spid="67" grpId="1" animBg="1"/>
      <p:bldP spid="67" grpId="2" animBg="1"/>
      <p:bldP spid="68" grpId="0" animBg="1"/>
      <p:bldP spid="68" grpId="1" animBg="1"/>
      <p:bldP spid="68" grpId="2" animBg="1"/>
      <p:bldP spid="69" grpId="0" animBg="1"/>
      <p:bldP spid="69" grpId="1" animBg="1"/>
      <p:bldP spid="69" grpId="2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  <p:bldP spid="57" grpId="2" animBg="1"/>
      <p:bldP spid="57" grpId="3" animBg="1"/>
      <p:bldP spid="73" grpId="0"/>
      <p:bldP spid="77" grpId="0"/>
      <p:bldP spid="86" grpId="0"/>
      <p:bldP spid="8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82296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CA" dirty="0"/>
              <a:t>III) Where does the QF come From?</a:t>
            </a:r>
          </a:p>
        </p:txBody>
      </p:sp>
      <p:sp>
        <p:nvSpPr>
          <p:cNvPr id="8208" name="Content Placeholder 2"/>
          <p:cNvSpPr>
            <a:spLocks noGrp="1"/>
          </p:cNvSpPr>
          <p:nvPr>
            <p:ph idx="1"/>
          </p:nvPr>
        </p:nvSpPr>
        <p:spPr>
          <a:xfrm>
            <a:off x="457200" y="1046163"/>
            <a:ext cx="8229600" cy="4525962"/>
          </a:xfrm>
        </p:spPr>
        <p:txBody>
          <a:bodyPr/>
          <a:lstStyle/>
          <a:p>
            <a:pPr eaLnBrk="1" hangingPunct="1"/>
            <a:r>
              <a:rPr lang="en-CA"/>
              <a:t>Take the equation:                               and</a:t>
            </a:r>
            <a:br>
              <a:rPr lang="en-CA"/>
            </a:br>
            <a:r>
              <a:rPr lang="en-CA"/>
              <a:t>Complete the Square.   Then  Isolate “x”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4071938" y="1046163"/>
          <a:ext cx="242887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3" name="Equation" r:id="rId4" imgW="1054080" imgH="215640" progId="Equation.DSMT4">
                  <p:embed/>
                </p:oleObj>
              </mc:Choice>
              <mc:Fallback>
                <p:oleObj name="Equation" r:id="rId4" imgW="1054080" imgH="215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8" y="1046163"/>
                        <a:ext cx="2428875" cy="496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706438" y="2071688"/>
          <a:ext cx="23653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4" name="Equation" r:id="rId6" imgW="1180800" imgH="304560" progId="Equation.DSMT4">
                  <p:embed/>
                </p:oleObj>
              </mc:Choice>
              <mc:Fallback>
                <p:oleObj name="Equation" r:id="rId6" imgW="1180800" imgH="3045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38" y="2071688"/>
                        <a:ext cx="23653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6" name="Object 4"/>
          <p:cNvGraphicFramePr>
            <a:graphicFrameLocks noChangeAspect="1"/>
          </p:cNvGraphicFramePr>
          <p:nvPr/>
        </p:nvGraphicFramePr>
        <p:xfrm>
          <a:off x="500063" y="2773363"/>
          <a:ext cx="249237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5" name="Equation" r:id="rId8" imgW="1244520" imgH="304560" progId="Equation.DSMT4">
                  <p:embed/>
                </p:oleObj>
              </mc:Choice>
              <mc:Fallback>
                <p:oleObj name="Equation" r:id="rId8" imgW="1244520" imgH="304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2773363"/>
                        <a:ext cx="249237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7" name="Object 5"/>
          <p:cNvGraphicFramePr>
            <a:graphicFrameLocks noChangeAspect="1"/>
          </p:cNvGraphicFramePr>
          <p:nvPr/>
        </p:nvGraphicFramePr>
        <p:xfrm>
          <a:off x="357188" y="3419475"/>
          <a:ext cx="378301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10" imgW="2209680" imgH="355320" progId="Equation.DSMT4">
                  <p:embed/>
                </p:oleObj>
              </mc:Choice>
              <mc:Fallback>
                <p:oleObj name="Equation" r:id="rId10" imgW="2209680" imgH="35532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3419475"/>
                        <a:ext cx="3783012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8" name="Object 6"/>
          <p:cNvGraphicFramePr>
            <a:graphicFrameLocks noChangeAspect="1"/>
          </p:cNvGraphicFramePr>
          <p:nvPr/>
        </p:nvGraphicFramePr>
        <p:xfrm>
          <a:off x="382588" y="4202113"/>
          <a:ext cx="3260725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12" imgW="1904760" imgH="317160" progId="Equation.DSMT4">
                  <p:embed/>
                </p:oleObj>
              </mc:Choice>
              <mc:Fallback>
                <p:oleObj name="Equation" r:id="rId12" imgW="1904760" imgH="3171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88" y="4202113"/>
                        <a:ext cx="3260725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79" name="Object 7"/>
          <p:cNvGraphicFramePr>
            <a:graphicFrameLocks noChangeAspect="1"/>
          </p:cNvGraphicFramePr>
          <p:nvPr/>
        </p:nvGraphicFramePr>
        <p:xfrm>
          <a:off x="390525" y="5059363"/>
          <a:ext cx="31940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14" imgW="1866600" imgH="317160" progId="Equation.DSMT4">
                  <p:embed/>
                </p:oleObj>
              </mc:Choice>
              <mc:Fallback>
                <p:oleObj name="Equation" r:id="rId14" imgW="1866600" imgH="31716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525" y="5059363"/>
                        <a:ext cx="3194050" cy="63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0" name="Object 8"/>
          <p:cNvGraphicFramePr>
            <a:graphicFrameLocks noChangeAspect="1"/>
          </p:cNvGraphicFramePr>
          <p:nvPr/>
        </p:nvGraphicFramePr>
        <p:xfrm>
          <a:off x="1049338" y="5916613"/>
          <a:ext cx="2522537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16" imgW="1473120" imgH="291960" progId="Equation.DSMT4">
                  <p:embed/>
                </p:oleObj>
              </mc:Choice>
              <mc:Fallback>
                <p:oleObj name="Equation" r:id="rId16" imgW="1473120" imgH="29196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8" y="5916613"/>
                        <a:ext cx="2522537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1" name="Object 9"/>
          <p:cNvGraphicFramePr>
            <a:graphicFrameLocks noChangeAspect="1"/>
          </p:cNvGraphicFramePr>
          <p:nvPr/>
        </p:nvGraphicFramePr>
        <p:xfrm>
          <a:off x="4929188" y="2143125"/>
          <a:ext cx="2132012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18" imgW="1244520" imgH="291960" progId="Equation.DSMT4">
                  <p:embed/>
                </p:oleObj>
              </mc:Choice>
              <mc:Fallback>
                <p:oleObj name="Equation" r:id="rId18" imgW="1244520" imgH="2919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9188" y="2143125"/>
                        <a:ext cx="2132012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2" name="Object 10"/>
          <p:cNvGraphicFramePr>
            <a:graphicFrameLocks noChangeAspect="1"/>
          </p:cNvGraphicFramePr>
          <p:nvPr/>
        </p:nvGraphicFramePr>
        <p:xfrm>
          <a:off x="5099050" y="2903538"/>
          <a:ext cx="2044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tion" r:id="rId20" imgW="1193760" imgH="304560" progId="Equation.DSMT4">
                  <p:embed/>
                </p:oleObj>
              </mc:Choice>
              <mc:Fallback>
                <p:oleObj name="Equation" r:id="rId20" imgW="1193760" imgH="3045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9050" y="2903538"/>
                        <a:ext cx="20447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4" name="Object 11"/>
          <p:cNvGraphicFramePr>
            <a:graphicFrameLocks noChangeAspect="1"/>
          </p:cNvGraphicFramePr>
          <p:nvPr/>
        </p:nvGraphicFramePr>
        <p:xfrm>
          <a:off x="5060950" y="3571875"/>
          <a:ext cx="224155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2" name="Equation" r:id="rId22" imgW="1307880" imgH="304560" progId="Equation.DSMT4">
                  <p:embed/>
                </p:oleObj>
              </mc:Choice>
              <mc:Fallback>
                <p:oleObj name="Equation" r:id="rId22" imgW="1307880" imgH="30456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0950" y="3571875"/>
                        <a:ext cx="224155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5" name="Object 12"/>
          <p:cNvGraphicFramePr>
            <a:graphicFrameLocks noChangeAspect="1"/>
          </p:cNvGraphicFramePr>
          <p:nvPr/>
        </p:nvGraphicFramePr>
        <p:xfrm>
          <a:off x="5929313" y="4286250"/>
          <a:ext cx="1979612" cy="66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3" name="Equation" r:id="rId24" imgW="1155600" imgH="330120" progId="Equation.DSMT4">
                  <p:embed/>
                </p:oleObj>
              </mc:Choice>
              <mc:Fallback>
                <p:oleObj name="Equation" r:id="rId24" imgW="1155600" imgH="33012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29313" y="4286250"/>
                        <a:ext cx="1979612" cy="660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6" name="Object 13"/>
          <p:cNvGraphicFramePr>
            <a:graphicFrameLocks noChangeAspect="1"/>
          </p:cNvGraphicFramePr>
          <p:nvPr/>
        </p:nvGraphicFramePr>
        <p:xfrm>
          <a:off x="5894388" y="5021263"/>
          <a:ext cx="189230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4" name="Equation" r:id="rId26" imgW="1104840" imgH="291960" progId="Equation.DSMT4">
                  <p:embed/>
                </p:oleObj>
              </mc:Choice>
              <mc:Fallback>
                <p:oleObj name="Equation" r:id="rId26" imgW="1104840" imgH="29196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4388" y="5021263"/>
                        <a:ext cx="1892300" cy="584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687" name="Object 14"/>
          <p:cNvGraphicFramePr>
            <a:graphicFrameLocks noChangeAspect="1"/>
          </p:cNvGraphicFramePr>
          <p:nvPr/>
        </p:nvGraphicFramePr>
        <p:xfrm>
          <a:off x="4429125" y="5572125"/>
          <a:ext cx="37338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5" name="Equation" r:id="rId28" imgW="876240" imgH="291960" progId="Equation.DSMT4">
                  <p:embed/>
                </p:oleObj>
              </mc:Choice>
              <mc:Fallback>
                <p:oleObj name="Equation" r:id="rId28" imgW="876240" imgH="29196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25" y="5572125"/>
                        <a:ext cx="37338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QUIZZES" val="0"/>
  <p:tag name="ISPRING_SCORM_PASSING_SCORE" val="100.0000000000"/>
  <p:tag name="GENSWF_OUTPUT_FILE_NAME" val="m9hch4.7"/>
  <p:tag name="ISPRING_RESOURCE_PATHS_HASH" val="f5dd3b5eab04799935286d652a75b776e2b83c"/>
  <p:tag name="ISPRING_RESOURCE_PATHS_HASH_2" val="8f1c2863e69028be60be343a8ad3dbaf6adf1f7"/>
  <p:tag name="ISPRING_RESOURCE_PATHS_HASH_PRESENTER" val="6281193f549e74380aeedceb29f3cb0aafb428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335</TotalTime>
  <Words>379</Words>
  <Application>Microsoft Office PowerPoint</Application>
  <PresentationFormat>On-screen Show (4:3)</PresentationFormat>
  <Paragraphs>101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Calibri</vt:lpstr>
      <vt:lpstr>Century Schoolbook</vt:lpstr>
      <vt:lpstr>Gill Sans MT</vt:lpstr>
      <vt:lpstr>Times New Roman</vt:lpstr>
      <vt:lpstr>Verdana</vt:lpstr>
      <vt:lpstr>Wingdings</vt:lpstr>
      <vt:lpstr>Wingdings 2</vt:lpstr>
      <vt:lpstr>Solstice</vt:lpstr>
      <vt:lpstr>Office Theme</vt:lpstr>
      <vt:lpstr>Oriel</vt:lpstr>
      <vt:lpstr>Equation</vt:lpstr>
      <vt:lpstr>PowerPoint Presentation</vt:lpstr>
      <vt:lpstr>I) Quadratic Formula:</vt:lpstr>
      <vt:lpstr>PowerPoint Presentation</vt:lpstr>
      <vt:lpstr>PowerPoint Presentation</vt:lpstr>
      <vt:lpstr>Conditions for Using QF:</vt:lpstr>
      <vt:lpstr>Ex: Solve for “x”</vt:lpstr>
      <vt:lpstr>A rock is thrown into the air.  The height of the rock is given by the formula:                                              where “h” is the height in meters and “t” is the time after the rock is thrown in seconds. How long will it take the rock to hit the ground?</vt:lpstr>
      <vt:lpstr>A tank is parked next to a cliff and fires a missile.  The height of the missile is given by the formula:                                      The missile is to be detonated when it is falling at 80m above the ground.  After how many seconds should the missile be detonated after it is fired?   </vt:lpstr>
      <vt:lpstr>III) Where does the QF come From?</vt:lpstr>
      <vt:lpstr>PowerPoint Presentation</vt:lpstr>
    </vt:vector>
  </TitlesOfParts>
  <Company>Young's Family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4.7 Quadratic Formula</dc:title>
  <dc:creator>Danny Young</dc:creator>
  <cp:lastModifiedBy>Danny Young</cp:lastModifiedBy>
  <cp:revision>33</cp:revision>
  <dcterms:created xsi:type="dcterms:W3CDTF">2007-11-24T19:07:06Z</dcterms:created>
  <dcterms:modified xsi:type="dcterms:W3CDTF">2018-04-20T20:45:37Z</dcterms:modified>
</cp:coreProperties>
</file>